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77" r:id="rId1"/>
  </p:sldMasterIdLst>
  <p:notesMasterIdLst>
    <p:notesMasterId r:id="rId38"/>
  </p:notesMasterIdLst>
  <p:handoutMasterIdLst>
    <p:handoutMasterId r:id="rId39"/>
  </p:handoutMasterIdLst>
  <p:sldIdLst>
    <p:sldId id="1302" r:id="rId2"/>
    <p:sldId id="1301" r:id="rId3"/>
    <p:sldId id="1308" r:id="rId4"/>
    <p:sldId id="1335" r:id="rId5"/>
    <p:sldId id="1312" r:id="rId6"/>
    <p:sldId id="1340" r:id="rId7"/>
    <p:sldId id="1303" r:id="rId8"/>
    <p:sldId id="1337" r:id="rId9"/>
    <p:sldId id="1327" r:id="rId10"/>
    <p:sldId id="1341" r:id="rId11"/>
    <p:sldId id="1336" r:id="rId12"/>
    <p:sldId id="1333" r:id="rId13"/>
    <p:sldId id="1334" r:id="rId14"/>
    <p:sldId id="1339" r:id="rId15"/>
    <p:sldId id="1326" r:id="rId16"/>
    <p:sldId id="1344" r:id="rId17"/>
    <p:sldId id="1330" r:id="rId18"/>
    <p:sldId id="1313" r:id="rId19"/>
    <p:sldId id="1309" r:id="rId20"/>
    <p:sldId id="1315" r:id="rId21"/>
    <p:sldId id="1348" r:id="rId22"/>
    <p:sldId id="1343" r:id="rId23"/>
    <p:sldId id="1332" r:id="rId24"/>
    <p:sldId id="1328" r:id="rId25"/>
    <p:sldId id="1342" r:id="rId26"/>
    <p:sldId id="1329" r:id="rId27"/>
    <p:sldId id="1318" r:id="rId28"/>
    <p:sldId id="1345" r:id="rId29"/>
    <p:sldId id="1331" r:id="rId30"/>
    <p:sldId id="1321" r:id="rId31"/>
    <p:sldId id="1322" r:id="rId32"/>
    <p:sldId id="1346" r:id="rId33"/>
    <p:sldId id="1347" r:id="rId34"/>
    <p:sldId id="1314" r:id="rId35"/>
    <p:sldId id="1349" r:id="rId36"/>
    <p:sldId id="1316"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3744" userDrawn="1">
          <p15:clr>
            <a:srgbClr val="A4A3A4"/>
          </p15:clr>
        </p15:guide>
        <p15:guide id="3" orient="horz" pos="240" userDrawn="1">
          <p15:clr>
            <a:srgbClr val="A4A3A4"/>
          </p15:clr>
        </p15:guide>
        <p15:guide id="4" orient="horz" pos="960" userDrawn="1">
          <p15:clr>
            <a:srgbClr val="A4A3A4"/>
          </p15:clr>
        </p15:guide>
        <p15:guide id="5" orient="horz" pos="4032">
          <p15:clr>
            <a:srgbClr val="A4A3A4"/>
          </p15:clr>
        </p15:guide>
        <p15:guide id="6" orient="horz" pos="576" userDrawn="1">
          <p15:clr>
            <a:srgbClr val="A4A3A4"/>
          </p15:clr>
        </p15:guide>
        <p15:guide id="7" orient="horz" pos="816" userDrawn="1">
          <p15:clr>
            <a:srgbClr val="A4A3A4"/>
          </p15:clr>
        </p15:guide>
        <p15:guide id="8" orient="horz" pos="96">
          <p15:clr>
            <a:srgbClr val="A4A3A4"/>
          </p15:clr>
        </p15:guide>
        <p15:guide id="9" orient="horz" pos="2784" userDrawn="1">
          <p15:clr>
            <a:srgbClr val="A4A3A4"/>
          </p15:clr>
        </p15:guide>
        <p15:guide id="10" orient="horz" pos="4203">
          <p15:clr>
            <a:srgbClr val="A4A3A4"/>
          </p15:clr>
        </p15:guide>
        <p15:guide id="11" orient="horz" pos="1248">
          <p15:clr>
            <a:srgbClr val="A4A3A4"/>
          </p15:clr>
        </p15:guide>
        <p15:guide id="12" pos="4272" userDrawn="1">
          <p15:clr>
            <a:srgbClr val="A4A3A4"/>
          </p15:clr>
        </p15:guide>
        <p15:guide id="13" pos="384">
          <p15:clr>
            <a:srgbClr val="A4A3A4"/>
          </p15:clr>
        </p15:guide>
        <p15:guide id="14" pos="2880" userDrawn="1">
          <p15:clr>
            <a:srgbClr val="A4A3A4"/>
          </p15:clr>
        </p15:guide>
      </p15:sldGuideLst>
    </p:ext>
    <p:ext uri="{2D200454-40CA-4A62-9FC3-DE9A4176ACB9}">
      <p15:notesGuideLst xmlns:p15="http://schemas.microsoft.com/office/powerpoint/2012/main">
        <p15:guide id="1" orient="horz" pos="2908" userDrawn="1">
          <p15:clr>
            <a:srgbClr val="A4A3A4"/>
          </p15:clr>
        </p15:guide>
        <p15:guide id="2" pos="2184" userDrawn="1">
          <p15:clr>
            <a:srgbClr val="A4A3A4"/>
          </p15:clr>
        </p15:guide>
        <p15:guide id="3" orient="horz" pos="2880" userDrawn="1">
          <p15:clr>
            <a:srgbClr val="A4A3A4"/>
          </p15:clr>
        </p15:guide>
        <p15:guide id="4"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8283"/>
    <a:srgbClr val="61468B"/>
    <a:srgbClr val="54585A"/>
    <a:srgbClr val="3170B7"/>
    <a:srgbClr val="63599E"/>
    <a:srgbClr val="A9ABAC"/>
    <a:srgbClr val="8A83B6"/>
    <a:srgbClr val="D0CDE2"/>
    <a:srgbClr val="D4D5D6"/>
    <a:srgbClr val="CFC7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11" autoAdjust="0"/>
    <p:restoredTop sz="94236" autoAdjust="0"/>
  </p:normalViewPr>
  <p:slideViewPr>
    <p:cSldViewPr showGuides="1">
      <p:cViewPr varScale="1">
        <p:scale>
          <a:sx n="152" d="100"/>
          <a:sy n="152" d="100"/>
        </p:scale>
        <p:origin x="1932" y="132"/>
      </p:cViewPr>
      <p:guideLst>
        <p:guide orient="horz" pos="2160"/>
        <p:guide orient="horz" pos="3744"/>
        <p:guide orient="horz" pos="240"/>
        <p:guide orient="horz" pos="960"/>
        <p:guide orient="horz" pos="4032"/>
        <p:guide orient="horz" pos="576"/>
        <p:guide orient="horz" pos="816"/>
        <p:guide orient="horz" pos="96"/>
        <p:guide orient="horz" pos="2784"/>
        <p:guide orient="horz" pos="4203"/>
        <p:guide orient="horz" pos="1248"/>
        <p:guide pos="4272"/>
        <p:guide pos="384"/>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4" d="100"/>
        <a:sy n="154" d="100"/>
      </p:scale>
      <p:origin x="0" y="-6576"/>
    </p:cViewPr>
  </p:sorterViewPr>
  <p:notesViewPr>
    <p:cSldViewPr showGuides="1">
      <p:cViewPr varScale="1">
        <p:scale>
          <a:sx n="69" d="100"/>
          <a:sy n="69" d="100"/>
        </p:scale>
        <p:origin x="-2962" y="-91"/>
      </p:cViewPr>
      <p:guideLst>
        <p:guide orient="horz" pos="2908"/>
        <p:guide pos="2184"/>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3"/>
            <a:ext cx="2972421" cy="457357"/>
          </a:xfrm>
          <a:prstGeom prst="rect">
            <a:avLst/>
          </a:prstGeom>
        </p:spPr>
        <p:txBody>
          <a:bodyPr vert="horz" lIns="90019" tIns="45009" rIns="90019" bIns="45009" rtlCol="0"/>
          <a:lstStyle>
            <a:lvl1pPr algn="l">
              <a:defRPr sz="1200"/>
            </a:lvl1pPr>
          </a:lstStyle>
          <a:p>
            <a:endParaRPr lang="en-US" dirty="0"/>
          </a:p>
        </p:txBody>
      </p:sp>
      <p:sp>
        <p:nvSpPr>
          <p:cNvPr id="3" name="Date Placeholder 2"/>
          <p:cNvSpPr>
            <a:spLocks noGrp="1"/>
          </p:cNvSpPr>
          <p:nvPr>
            <p:ph type="dt" sz="quarter" idx="1"/>
          </p:nvPr>
        </p:nvSpPr>
        <p:spPr>
          <a:xfrm>
            <a:off x="3884028" y="3"/>
            <a:ext cx="2972421" cy="457357"/>
          </a:xfrm>
          <a:prstGeom prst="rect">
            <a:avLst/>
          </a:prstGeom>
        </p:spPr>
        <p:txBody>
          <a:bodyPr vert="horz" lIns="90019" tIns="45009" rIns="90019" bIns="45009" rtlCol="0"/>
          <a:lstStyle>
            <a:lvl1pPr algn="r">
              <a:defRPr sz="1200"/>
            </a:lvl1pPr>
          </a:lstStyle>
          <a:p>
            <a:fld id="{F35AC1A4-BE0D-49E7-9347-99EBFE8E8BC9}" type="datetimeFigureOut">
              <a:rPr lang="en-US" smtClean="0"/>
              <a:pPr/>
              <a:t>10/19/2016</a:t>
            </a:fld>
            <a:endParaRPr lang="en-US" dirty="0"/>
          </a:p>
        </p:txBody>
      </p:sp>
      <p:sp>
        <p:nvSpPr>
          <p:cNvPr id="4" name="Footer Placeholder 3"/>
          <p:cNvSpPr>
            <a:spLocks noGrp="1"/>
          </p:cNvSpPr>
          <p:nvPr>
            <p:ph type="ftr" sz="quarter" idx="2"/>
          </p:nvPr>
        </p:nvSpPr>
        <p:spPr>
          <a:xfrm>
            <a:off x="2" y="8685074"/>
            <a:ext cx="2972421" cy="457357"/>
          </a:xfrm>
          <a:prstGeom prst="rect">
            <a:avLst/>
          </a:prstGeom>
        </p:spPr>
        <p:txBody>
          <a:bodyPr vert="horz" lIns="90019" tIns="45009" rIns="90019" bIns="4500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028" y="8685074"/>
            <a:ext cx="2972421" cy="457357"/>
          </a:xfrm>
          <a:prstGeom prst="rect">
            <a:avLst/>
          </a:prstGeom>
        </p:spPr>
        <p:txBody>
          <a:bodyPr vert="horz" lIns="90019" tIns="45009" rIns="90019" bIns="45009" rtlCol="0" anchor="b"/>
          <a:lstStyle>
            <a:lvl1pPr algn="r">
              <a:defRPr sz="1200"/>
            </a:lvl1pPr>
          </a:lstStyle>
          <a:p>
            <a:fld id="{5A6982BA-8E65-43F5-A169-0A825F430828}" type="slidenum">
              <a:rPr lang="en-US" smtClean="0"/>
              <a:pPr/>
              <a:t>‹#›</a:t>
            </a:fld>
            <a:endParaRPr lang="en-US" dirty="0"/>
          </a:p>
        </p:txBody>
      </p:sp>
    </p:spTree>
    <p:extLst>
      <p:ext uri="{BB962C8B-B14F-4D97-AF65-F5344CB8AC3E}">
        <p14:creationId xmlns:p14="http://schemas.microsoft.com/office/powerpoint/2010/main" val="39202990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7200"/>
          </a:xfrm>
          <a:prstGeom prst="rect">
            <a:avLst/>
          </a:prstGeom>
        </p:spPr>
        <p:txBody>
          <a:bodyPr vert="horz" lIns="91387" tIns="45694" rIns="91387" bIns="45694" rtlCol="0"/>
          <a:lstStyle>
            <a:lvl1pPr algn="l">
              <a:defRPr sz="1200"/>
            </a:lvl1pPr>
          </a:lstStyle>
          <a:p>
            <a:endParaRPr lang="en-US" dirty="0"/>
          </a:p>
        </p:txBody>
      </p:sp>
      <p:sp>
        <p:nvSpPr>
          <p:cNvPr id="3" name="Date Placeholder 2"/>
          <p:cNvSpPr>
            <a:spLocks noGrp="1"/>
          </p:cNvSpPr>
          <p:nvPr>
            <p:ph type="dt" idx="1"/>
          </p:nvPr>
        </p:nvSpPr>
        <p:spPr>
          <a:xfrm>
            <a:off x="3884614" y="1"/>
            <a:ext cx="2971800" cy="457200"/>
          </a:xfrm>
          <a:prstGeom prst="rect">
            <a:avLst/>
          </a:prstGeom>
        </p:spPr>
        <p:txBody>
          <a:bodyPr vert="horz" lIns="91387" tIns="45694" rIns="91387" bIns="45694" rtlCol="0"/>
          <a:lstStyle>
            <a:lvl1pPr algn="r">
              <a:defRPr sz="1200"/>
            </a:lvl1pPr>
          </a:lstStyle>
          <a:p>
            <a:fld id="{96FCCE9C-97C6-4127-8839-CAB1314A3683}" type="datetimeFigureOut">
              <a:rPr lang="en-US" smtClean="0"/>
              <a:pPr/>
              <a:t>10/19/2016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387" tIns="45694" rIns="91387" bIns="45694" rtlCol="0" anchor="ctr"/>
          <a:lstStyle/>
          <a:p>
            <a:endParaRPr lang="en-US" dirty="0"/>
          </a:p>
        </p:txBody>
      </p:sp>
      <p:sp>
        <p:nvSpPr>
          <p:cNvPr id="5" name="Notes Placeholder 4"/>
          <p:cNvSpPr>
            <a:spLocks noGrp="1"/>
          </p:cNvSpPr>
          <p:nvPr>
            <p:ph type="body" sz="quarter" idx="3"/>
          </p:nvPr>
        </p:nvSpPr>
        <p:spPr>
          <a:xfrm>
            <a:off x="685800" y="4343401"/>
            <a:ext cx="5486400" cy="4114800"/>
          </a:xfrm>
          <a:prstGeom prst="rect">
            <a:avLst/>
          </a:prstGeom>
        </p:spPr>
        <p:txBody>
          <a:bodyPr vert="horz" lIns="91387" tIns="45694" rIns="91387" bIns="4569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387" tIns="45694" rIns="91387" bIns="4569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4" y="8685213"/>
            <a:ext cx="2971800" cy="457200"/>
          </a:xfrm>
          <a:prstGeom prst="rect">
            <a:avLst/>
          </a:prstGeom>
        </p:spPr>
        <p:txBody>
          <a:bodyPr vert="horz" lIns="91387" tIns="45694" rIns="91387" bIns="45694" rtlCol="0" anchor="b"/>
          <a:lstStyle>
            <a:lvl1pPr algn="r">
              <a:defRPr sz="1200"/>
            </a:lvl1pPr>
          </a:lstStyle>
          <a:p>
            <a:fld id="{AF3C882C-6931-48D7-9B18-809CA6FAEAE8}" type="slidenum">
              <a:rPr lang="en-US" smtClean="0"/>
              <a:pPr/>
              <a:t>‹#›</a:t>
            </a:fld>
            <a:endParaRPr lang="en-US" dirty="0"/>
          </a:p>
        </p:txBody>
      </p:sp>
    </p:spTree>
    <p:extLst>
      <p:ext uri="{BB962C8B-B14F-4D97-AF65-F5344CB8AC3E}">
        <p14:creationId xmlns:p14="http://schemas.microsoft.com/office/powerpoint/2010/main" val="2483730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555104_NMgradientLH_RGB_102313.jp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ctrTitle" hasCustomPrompt="1"/>
          </p:nvPr>
        </p:nvSpPr>
        <p:spPr bwMode="gray">
          <a:xfrm>
            <a:off x="1423524" y="2212882"/>
            <a:ext cx="6722378" cy="876329"/>
          </a:xfrm>
        </p:spPr>
        <p:txBody>
          <a:bodyPr rIns="0" bIns="0" anchor="b" anchorCtr="0"/>
          <a:lstStyle>
            <a:lvl1pPr>
              <a:lnSpc>
                <a:spcPct val="90000"/>
              </a:lnSpc>
              <a:defRPr sz="4000" b="0">
                <a:solidFill>
                  <a:schemeClr val="bg1"/>
                </a:solidFill>
              </a:defRPr>
            </a:lvl1pPr>
          </a:lstStyle>
          <a:p>
            <a:r>
              <a:rPr lang="en-US" dirty="0" smtClean="0"/>
              <a:t>Document Title</a:t>
            </a:r>
            <a:endParaRPr lang="en-US" dirty="0"/>
          </a:p>
        </p:txBody>
      </p:sp>
      <p:sp>
        <p:nvSpPr>
          <p:cNvPr id="3" name="Subtitle 2"/>
          <p:cNvSpPr>
            <a:spLocks noGrp="1"/>
          </p:cNvSpPr>
          <p:nvPr>
            <p:ph type="subTitle" idx="1" hasCustomPrompt="1"/>
          </p:nvPr>
        </p:nvSpPr>
        <p:spPr bwMode="gray">
          <a:xfrm>
            <a:off x="1423524" y="3166257"/>
            <a:ext cx="6400800" cy="685800"/>
          </a:xfrm>
        </p:spPr>
        <p:txBody>
          <a:bodyPr/>
          <a:lstStyle>
            <a:lvl1pPr marL="0" indent="0" algn="l">
              <a:lnSpc>
                <a:spcPct val="90000"/>
              </a:lnSpc>
              <a:spcBef>
                <a:spcPts val="0"/>
              </a:spcBef>
              <a:buNone/>
              <a:defRPr sz="24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Document Title</a:t>
            </a:r>
            <a:endParaRPr lang="en-US" dirty="0"/>
          </a:p>
        </p:txBody>
      </p:sp>
      <p:sp>
        <p:nvSpPr>
          <p:cNvPr id="4" name="Date Placeholder 3"/>
          <p:cNvSpPr>
            <a:spLocks noGrp="1"/>
          </p:cNvSpPr>
          <p:nvPr>
            <p:ph type="dt" sz="half" idx="10"/>
          </p:nvPr>
        </p:nvSpPr>
        <p:spPr bwMode="gray">
          <a:xfrm>
            <a:off x="1423524" y="6528816"/>
            <a:ext cx="850392" cy="168275"/>
          </a:xfrm>
        </p:spPr>
        <p:txBody>
          <a:bodyPr/>
          <a:lstStyle>
            <a:lvl1pPr>
              <a:defRPr>
                <a:solidFill>
                  <a:schemeClr val="bg1"/>
                </a:solidFill>
              </a:defRPr>
            </a:lvl1pPr>
          </a:lstStyle>
          <a:p>
            <a:fld id="{9623C80F-5998-4C5A-8426-1B9517C724DD}" type="datetimeFigureOut">
              <a:rPr lang="en-US" smtClean="0">
                <a:solidFill>
                  <a:prstClr val="white"/>
                </a:solidFill>
              </a:rPr>
              <a:pPr/>
              <a:t>10/19/2016</a:t>
            </a:fld>
            <a:endParaRPr lang="en-US" dirty="0">
              <a:solidFill>
                <a:prstClr val="white"/>
              </a:solidFill>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0633" y="911860"/>
            <a:ext cx="2488753" cy="464290"/>
          </a:xfrm>
          <a:prstGeom prst="rect">
            <a:avLst/>
          </a:prstGeom>
        </p:spPr>
      </p:pic>
    </p:spTree>
    <p:extLst>
      <p:ext uri="{BB962C8B-B14F-4D97-AF65-F5344CB8AC3E}">
        <p14:creationId xmlns:p14="http://schemas.microsoft.com/office/powerpoint/2010/main" val="3043450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Section Header 9">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0633" y="911860"/>
            <a:ext cx="2488753" cy="464290"/>
          </a:xfrm>
          <a:prstGeom prst="rect">
            <a:avLst/>
          </a:prstGeom>
        </p:spPr>
      </p:pic>
      <p:sp>
        <p:nvSpPr>
          <p:cNvPr id="2" name="Title 1"/>
          <p:cNvSpPr>
            <a:spLocks noGrp="1"/>
          </p:cNvSpPr>
          <p:nvPr>
            <p:ph type="ctrTitle" hasCustomPrompt="1"/>
          </p:nvPr>
        </p:nvSpPr>
        <p:spPr bwMode="gray">
          <a:xfrm>
            <a:off x="1404256" y="2936911"/>
            <a:ext cx="3886200" cy="1143000"/>
          </a:xfrm>
        </p:spPr>
        <p:txBody>
          <a:bodyPr rIns="0" bIns="0" anchor="b" anchorCtr="0"/>
          <a:lstStyle>
            <a:lvl1pPr>
              <a:lnSpc>
                <a:spcPct val="90000"/>
              </a:lnSpc>
              <a:defRPr sz="2800" b="0">
                <a:solidFill>
                  <a:schemeClr val="bg1"/>
                </a:solidFill>
              </a:defRPr>
            </a:lvl1pPr>
          </a:lstStyle>
          <a:p>
            <a:r>
              <a:rPr lang="en-US" dirty="0" smtClean="0"/>
              <a:t>Section Title</a:t>
            </a:r>
            <a:endParaRPr lang="en-US" dirty="0"/>
          </a:p>
        </p:txBody>
      </p:sp>
      <p:sp>
        <p:nvSpPr>
          <p:cNvPr id="3" name="Subtitle 2"/>
          <p:cNvSpPr>
            <a:spLocks noGrp="1"/>
          </p:cNvSpPr>
          <p:nvPr>
            <p:ph type="subTitle" idx="1" hasCustomPrompt="1"/>
          </p:nvPr>
        </p:nvSpPr>
        <p:spPr bwMode="gray">
          <a:xfrm>
            <a:off x="1404256" y="4134995"/>
            <a:ext cx="4386944"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spTree>
    <p:extLst>
      <p:ext uri="{BB962C8B-B14F-4D97-AF65-F5344CB8AC3E}">
        <p14:creationId xmlns:p14="http://schemas.microsoft.com/office/powerpoint/2010/main" val="774921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Section Header 10">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0633" y="911860"/>
            <a:ext cx="2488753" cy="464290"/>
          </a:xfrm>
          <a:prstGeom prst="rect">
            <a:avLst/>
          </a:prstGeom>
        </p:spPr>
      </p:pic>
      <p:sp>
        <p:nvSpPr>
          <p:cNvPr id="2" name="Title 1"/>
          <p:cNvSpPr>
            <a:spLocks noGrp="1"/>
          </p:cNvSpPr>
          <p:nvPr>
            <p:ph type="ctrTitle" hasCustomPrompt="1"/>
          </p:nvPr>
        </p:nvSpPr>
        <p:spPr bwMode="gray">
          <a:xfrm>
            <a:off x="1404256" y="2936911"/>
            <a:ext cx="3886200" cy="1143000"/>
          </a:xfrm>
        </p:spPr>
        <p:txBody>
          <a:bodyPr rIns="0" bIns="0" anchor="b" anchorCtr="0"/>
          <a:lstStyle>
            <a:lvl1pPr>
              <a:lnSpc>
                <a:spcPct val="90000"/>
              </a:lnSpc>
              <a:defRPr sz="2800" b="0">
                <a:solidFill>
                  <a:schemeClr val="bg1"/>
                </a:solidFill>
              </a:defRPr>
            </a:lvl1pPr>
          </a:lstStyle>
          <a:p>
            <a:r>
              <a:rPr lang="en-US" dirty="0" smtClean="0"/>
              <a:t>Section Title</a:t>
            </a:r>
            <a:endParaRPr lang="en-US" dirty="0"/>
          </a:p>
        </p:txBody>
      </p:sp>
      <p:sp>
        <p:nvSpPr>
          <p:cNvPr id="3" name="Subtitle 2"/>
          <p:cNvSpPr>
            <a:spLocks noGrp="1"/>
          </p:cNvSpPr>
          <p:nvPr>
            <p:ph type="subTitle" idx="1" hasCustomPrompt="1"/>
          </p:nvPr>
        </p:nvSpPr>
        <p:spPr bwMode="gray">
          <a:xfrm>
            <a:off x="1404256" y="4134995"/>
            <a:ext cx="4386944"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spTree>
    <p:extLst>
      <p:ext uri="{BB962C8B-B14F-4D97-AF65-F5344CB8AC3E}">
        <p14:creationId xmlns:p14="http://schemas.microsoft.com/office/powerpoint/2010/main" val="37309276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Section Header 1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0633" y="911860"/>
            <a:ext cx="2488753" cy="464290"/>
          </a:xfrm>
          <a:prstGeom prst="rect">
            <a:avLst/>
          </a:prstGeom>
        </p:spPr>
      </p:pic>
      <p:sp>
        <p:nvSpPr>
          <p:cNvPr id="2" name="Title 1"/>
          <p:cNvSpPr>
            <a:spLocks noGrp="1"/>
          </p:cNvSpPr>
          <p:nvPr>
            <p:ph type="ctrTitle" hasCustomPrompt="1"/>
          </p:nvPr>
        </p:nvSpPr>
        <p:spPr bwMode="gray">
          <a:xfrm>
            <a:off x="1404256" y="2936911"/>
            <a:ext cx="3886200" cy="1143000"/>
          </a:xfrm>
        </p:spPr>
        <p:txBody>
          <a:bodyPr rIns="0" bIns="0" anchor="b" anchorCtr="0"/>
          <a:lstStyle>
            <a:lvl1pPr>
              <a:lnSpc>
                <a:spcPct val="90000"/>
              </a:lnSpc>
              <a:defRPr sz="2800" b="0">
                <a:solidFill>
                  <a:schemeClr val="bg1"/>
                </a:solidFill>
              </a:defRPr>
            </a:lvl1pPr>
          </a:lstStyle>
          <a:p>
            <a:r>
              <a:rPr lang="en-US" dirty="0" smtClean="0"/>
              <a:t>Section Title</a:t>
            </a:r>
            <a:endParaRPr lang="en-US" dirty="0"/>
          </a:p>
        </p:txBody>
      </p:sp>
      <p:sp>
        <p:nvSpPr>
          <p:cNvPr id="3" name="Subtitle 2"/>
          <p:cNvSpPr>
            <a:spLocks noGrp="1"/>
          </p:cNvSpPr>
          <p:nvPr>
            <p:ph type="subTitle" idx="1" hasCustomPrompt="1"/>
          </p:nvPr>
        </p:nvSpPr>
        <p:spPr bwMode="gray">
          <a:xfrm>
            <a:off x="1404256" y="4134995"/>
            <a:ext cx="4386944"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spTree>
    <p:extLst>
      <p:ext uri="{BB962C8B-B14F-4D97-AF65-F5344CB8AC3E}">
        <p14:creationId xmlns:p14="http://schemas.microsoft.com/office/powerpoint/2010/main" val="40342407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Section Header Your Photo">
    <p:bg bwMode="gray">
      <p:bgPr>
        <a:solidFill>
          <a:schemeClr val="tx2">
            <a:lumMod val="75000"/>
          </a:schemeClr>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8075"/>
          <a:stretch/>
        </p:blipFill>
        <p:spPr bwMode="gray">
          <a:xfrm>
            <a:off x="0" y="0"/>
            <a:ext cx="7041616" cy="685800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0633" y="911860"/>
            <a:ext cx="2488753" cy="464290"/>
          </a:xfrm>
          <a:prstGeom prst="rect">
            <a:avLst/>
          </a:prstGeom>
        </p:spPr>
      </p:pic>
      <p:sp>
        <p:nvSpPr>
          <p:cNvPr id="2" name="Title 1"/>
          <p:cNvSpPr>
            <a:spLocks noGrp="1"/>
          </p:cNvSpPr>
          <p:nvPr>
            <p:ph type="ctrTitle" hasCustomPrompt="1"/>
          </p:nvPr>
        </p:nvSpPr>
        <p:spPr bwMode="gray">
          <a:xfrm>
            <a:off x="1404256" y="2936911"/>
            <a:ext cx="3886200" cy="1143000"/>
          </a:xfrm>
        </p:spPr>
        <p:txBody>
          <a:bodyPr rIns="0" bIns="0" anchor="b" anchorCtr="0"/>
          <a:lstStyle>
            <a:lvl1pPr>
              <a:lnSpc>
                <a:spcPct val="90000"/>
              </a:lnSpc>
              <a:defRPr sz="2800" b="0">
                <a:solidFill>
                  <a:schemeClr val="bg1"/>
                </a:solidFill>
              </a:defRPr>
            </a:lvl1pPr>
          </a:lstStyle>
          <a:p>
            <a:r>
              <a:rPr lang="en-US" dirty="0" smtClean="0"/>
              <a:t>Section Title</a:t>
            </a:r>
            <a:endParaRPr lang="en-US" dirty="0"/>
          </a:p>
        </p:txBody>
      </p:sp>
      <p:sp>
        <p:nvSpPr>
          <p:cNvPr id="3" name="Subtitle 2"/>
          <p:cNvSpPr>
            <a:spLocks noGrp="1"/>
          </p:cNvSpPr>
          <p:nvPr>
            <p:ph type="subTitle" idx="1" hasCustomPrompt="1"/>
          </p:nvPr>
        </p:nvSpPr>
        <p:spPr bwMode="gray">
          <a:xfrm>
            <a:off x="1404256" y="4134995"/>
            <a:ext cx="4386944"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sp>
        <p:nvSpPr>
          <p:cNvPr id="9" name="TextBox 8"/>
          <p:cNvSpPr txBox="1"/>
          <p:nvPr userDrawn="1"/>
        </p:nvSpPr>
        <p:spPr>
          <a:xfrm>
            <a:off x="9220200" y="877304"/>
            <a:ext cx="1642462" cy="3237496"/>
          </a:xfrm>
          <a:prstGeom prst="rect">
            <a:avLst/>
          </a:prstGeom>
          <a:solidFill>
            <a:schemeClr val="tx1">
              <a:lumMod val="60000"/>
              <a:lumOff val="40000"/>
            </a:schemeClr>
          </a:solidFill>
        </p:spPr>
        <p:txBody>
          <a:bodyPr wrap="square" lIns="0" tIns="0" rIns="0" bIns="0" rtlCol="0">
            <a:noAutofit/>
          </a:bodyPr>
          <a:lstStyle/>
          <a:p>
            <a:pPr>
              <a:lnSpc>
                <a:spcPct val="90000"/>
              </a:lnSpc>
              <a:spcBef>
                <a:spcPts val="600"/>
              </a:spcBef>
            </a:pPr>
            <a:r>
              <a:rPr lang="en-US" sz="1200" spc="-50" dirty="0" smtClean="0">
                <a:solidFill>
                  <a:schemeClr val="bg1"/>
                </a:solidFill>
              </a:rPr>
              <a:t>How to put in your own Photo:</a:t>
            </a:r>
          </a:p>
          <a:p>
            <a:pPr>
              <a:lnSpc>
                <a:spcPct val="90000"/>
              </a:lnSpc>
              <a:spcBef>
                <a:spcPts val="600"/>
              </a:spcBef>
            </a:pPr>
            <a:r>
              <a:rPr lang="en-US" sz="1200" spc="-50" dirty="0" smtClean="0">
                <a:solidFill>
                  <a:schemeClr val="bg1"/>
                </a:solidFill>
              </a:rPr>
              <a:t>Go to ‘View-Slide Master’</a:t>
            </a:r>
          </a:p>
          <a:p>
            <a:pPr>
              <a:lnSpc>
                <a:spcPct val="90000"/>
              </a:lnSpc>
              <a:spcBef>
                <a:spcPts val="600"/>
              </a:spcBef>
            </a:pPr>
            <a:r>
              <a:rPr lang="en-US" sz="1200" spc="-50" dirty="0" smtClean="0">
                <a:solidFill>
                  <a:schemeClr val="bg1"/>
                </a:solidFill>
              </a:rPr>
              <a:t>Go to ‘Insert-Picture’</a:t>
            </a:r>
          </a:p>
          <a:p>
            <a:pPr>
              <a:lnSpc>
                <a:spcPct val="90000"/>
              </a:lnSpc>
              <a:spcBef>
                <a:spcPts val="600"/>
              </a:spcBef>
            </a:pPr>
            <a:r>
              <a:rPr lang="en-US" sz="1200" spc="-50" dirty="0" smtClean="0">
                <a:solidFill>
                  <a:schemeClr val="bg1"/>
                </a:solidFill>
              </a:rPr>
              <a:t>Browse to the</a:t>
            </a:r>
            <a:r>
              <a:rPr lang="en-US" sz="1200" spc="-50" baseline="0" dirty="0" smtClean="0">
                <a:solidFill>
                  <a:schemeClr val="bg1"/>
                </a:solidFill>
              </a:rPr>
              <a:t> image you would like to place. Image should be 1024x768, 1200x900, or other 4:3 aspect ratio</a:t>
            </a:r>
          </a:p>
          <a:p>
            <a:pPr>
              <a:lnSpc>
                <a:spcPct val="90000"/>
              </a:lnSpc>
              <a:spcBef>
                <a:spcPts val="600"/>
              </a:spcBef>
            </a:pPr>
            <a:r>
              <a:rPr lang="en-US" sz="1200" spc="-50" dirty="0" smtClean="0">
                <a:solidFill>
                  <a:schemeClr val="bg1"/>
                </a:solidFill>
              </a:rPr>
              <a:t>Select image and click OK</a:t>
            </a:r>
          </a:p>
          <a:p>
            <a:pPr>
              <a:lnSpc>
                <a:spcPct val="90000"/>
              </a:lnSpc>
              <a:spcBef>
                <a:spcPts val="600"/>
              </a:spcBef>
            </a:pPr>
            <a:r>
              <a:rPr lang="en-US" sz="1200" spc="-50" dirty="0" smtClean="0">
                <a:solidFill>
                  <a:schemeClr val="bg1"/>
                </a:solidFill>
              </a:rPr>
              <a:t>Scale to full screen size if necessary.</a:t>
            </a:r>
          </a:p>
          <a:p>
            <a:pPr>
              <a:lnSpc>
                <a:spcPct val="90000"/>
              </a:lnSpc>
              <a:spcBef>
                <a:spcPts val="600"/>
              </a:spcBef>
            </a:pPr>
            <a:r>
              <a:rPr lang="en-US" sz="1200" spc="-50" dirty="0" smtClean="0">
                <a:solidFill>
                  <a:schemeClr val="bg1"/>
                </a:solidFill>
              </a:rPr>
              <a:t>Click image, go</a:t>
            </a:r>
            <a:r>
              <a:rPr lang="en-US" sz="1200" spc="-50" baseline="0" dirty="0" smtClean="0">
                <a:solidFill>
                  <a:schemeClr val="bg1"/>
                </a:solidFill>
              </a:rPr>
              <a:t> to ‘Format-</a:t>
            </a:r>
            <a:r>
              <a:rPr lang="en-US" sz="1200" spc="-50" dirty="0" smtClean="0">
                <a:solidFill>
                  <a:schemeClr val="bg1"/>
                </a:solidFill>
              </a:rPr>
              <a:t>Send to Back’</a:t>
            </a:r>
          </a:p>
          <a:p>
            <a:pPr>
              <a:lnSpc>
                <a:spcPct val="90000"/>
              </a:lnSpc>
              <a:spcBef>
                <a:spcPts val="600"/>
              </a:spcBef>
            </a:pPr>
            <a:r>
              <a:rPr lang="en-US" sz="1200" spc="-50" dirty="0" smtClean="0">
                <a:solidFill>
                  <a:schemeClr val="bg1"/>
                </a:solidFill>
              </a:rPr>
              <a:t>Go to ‘View-Normal’ to return to slides</a:t>
            </a:r>
          </a:p>
        </p:txBody>
      </p:sp>
    </p:spTree>
    <p:extLst>
      <p:ext uri="{BB962C8B-B14F-4D97-AF65-F5344CB8AC3E}">
        <p14:creationId xmlns:p14="http://schemas.microsoft.com/office/powerpoint/2010/main" val="1161002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0599" y="152400"/>
            <a:ext cx="7713969" cy="762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9623C80F-5998-4C5A-8426-1B9517C724DD}" type="datetimeFigureOut">
              <a:rPr lang="en-US" smtClean="0">
                <a:solidFill>
                  <a:srgbClr val="605F62"/>
                </a:solidFill>
              </a:rPr>
              <a:pPr/>
              <a:t>10/19/2016</a:t>
            </a:fld>
            <a:endParaRPr lang="en-US" dirty="0">
              <a:solidFill>
                <a:srgbClr val="605F62"/>
              </a:solidFill>
            </a:endParaRPr>
          </a:p>
        </p:txBody>
      </p:sp>
      <p:sp>
        <p:nvSpPr>
          <p:cNvPr id="5" name="Footer Placeholder 4"/>
          <p:cNvSpPr>
            <a:spLocks noGrp="1"/>
          </p:cNvSpPr>
          <p:nvPr>
            <p:ph type="ftr" sz="quarter" idx="11"/>
          </p:nvPr>
        </p:nvSpPr>
        <p:spPr/>
        <p:txBody>
          <a:bodyPr/>
          <a:lstStyle/>
          <a:p>
            <a:endParaRPr lang="en-US" dirty="0">
              <a:solidFill>
                <a:srgbClr val="605F62"/>
              </a:solidFill>
            </a:endParaRPr>
          </a:p>
        </p:txBody>
      </p:sp>
      <p:sp>
        <p:nvSpPr>
          <p:cNvPr id="6" name="Slide Number Placeholder 5"/>
          <p:cNvSpPr>
            <a:spLocks noGrp="1"/>
          </p:cNvSpPr>
          <p:nvPr>
            <p:ph type="sldNum" sz="quarter" idx="12"/>
          </p:nvPr>
        </p:nvSpPr>
        <p:spPr/>
        <p:txBody>
          <a:bodyPr/>
          <a:lstStyle>
            <a:lvl1pPr>
              <a:defRPr>
                <a:solidFill>
                  <a:srgbClr val="B1ACCE"/>
                </a:solidFill>
              </a:defRPr>
            </a:lvl1pPr>
          </a:lstStyle>
          <a:p>
            <a:fld id="{0D558541-60C9-42A2-8392-FF12533A6B7A}" type="slidenum">
              <a:rPr lang="en-US" smtClean="0"/>
              <a:pPr/>
              <a:t>‹#›</a:t>
            </a:fld>
            <a:endParaRPr lang="en-US" dirty="0"/>
          </a:p>
        </p:txBody>
      </p:sp>
      <p:sp>
        <p:nvSpPr>
          <p:cNvPr id="11" name="Text Placeholder 10"/>
          <p:cNvSpPr>
            <a:spLocks noGrp="1"/>
          </p:cNvSpPr>
          <p:nvPr>
            <p:ph type="body" sz="quarter" idx="13" hasCustomPrompt="1"/>
          </p:nvPr>
        </p:nvSpPr>
        <p:spPr>
          <a:xfrm>
            <a:off x="990600" y="914400"/>
            <a:ext cx="6854952" cy="457200"/>
          </a:xfr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smtClean="0"/>
              <a:t>Slide Subtitle</a:t>
            </a:r>
            <a:endParaRPr lang="en-US" dirty="0"/>
          </a:p>
        </p:txBody>
      </p:sp>
    </p:spTree>
    <p:extLst>
      <p:ext uri="{BB962C8B-B14F-4D97-AF65-F5344CB8AC3E}">
        <p14:creationId xmlns:p14="http://schemas.microsoft.com/office/powerpoint/2010/main" val="1764296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90599" y="152400"/>
            <a:ext cx="7713969" cy="7620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801197" y="1621971"/>
            <a:ext cx="3767328" cy="4093029"/>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900422" y="1621971"/>
            <a:ext cx="3767328" cy="4093029"/>
          </a:xfrm>
        </p:spPr>
        <p:txBody>
          <a:bodyPr vert="horz" lIns="0" tIns="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9623C80F-5998-4C5A-8426-1B9517C724DD}" type="datetimeFigureOut">
              <a:rPr lang="en-US" smtClean="0">
                <a:solidFill>
                  <a:srgbClr val="605F62"/>
                </a:solidFill>
              </a:rPr>
              <a:pPr/>
              <a:t>10/19/2016</a:t>
            </a:fld>
            <a:endParaRPr lang="en-US" dirty="0">
              <a:solidFill>
                <a:srgbClr val="605F62"/>
              </a:solidFill>
            </a:endParaRPr>
          </a:p>
        </p:txBody>
      </p:sp>
      <p:sp>
        <p:nvSpPr>
          <p:cNvPr id="6" name="Footer Placeholder 5"/>
          <p:cNvSpPr>
            <a:spLocks noGrp="1"/>
          </p:cNvSpPr>
          <p:nvPr>
            <p:ph type="ftr" sz="quarter" idx="11"/>
          </p:nvPr>
        </p:nvSpPr>
        <p:spPr/>
        <p:txBody>
          <a:bodyPr/>
          <a:lstStyle/>
          <a:p>
            <a:endParaRPr lang="en-US" dirty="0">
              <a:solidFill>
                <a:srgbClr val="605F62"/>
              </a:solidFill>
            </a:endParaRPr>
          </a:p>
        </p:txBody>
      </p:sp>
      <p:sp>
        <p:nvSpPr>
          <p:cNvPr id="7" name="Slide Number Placeholder 6"/>
          <p:cNvSpPr>
            <a:spLocks noGrp="1"/>
          </p:cNvSpPr>
          <p:nvPr>
            <p:ph type="sldNum" sz="quarter" idx="12"/>
          </p:nvPr>
        </p:nvSpPr>
        <p:spPr/>
        <p:txBody>
          <a:bodyPr/>
          <a:lstStyle>
            <a:lvl1pPr>
              <a:defRPr>
                <a:solidFill>
                  <a:srgbClr val="B1ACCE"/>
                </a:solidFill>
              </a:defRPr>
            </a:lvl1pPr>
          </a:lstStyle>
          <a:p>
            <a:fld id="{0D558541-60C9-42A2-8392-FF12533A6B7A}" type="slidenum">
              <a:rPr lang="en-US" smtClean="0"/>
              <a:pPr/>
              <a:t>‹#›</a:t>
            </a:fld>
            <a:endParaRPr lang="en-US" dirty="0"/>
          </a:p>
        </p:txBody>
      </p:sp>
      <p:sp>
        <p:nvSpPr>
          <p:cNvPr id="11" name="Text Placeholder 10"/>
          <p:cNvSpPr>
            <a:spLocks noGrp="1"/>
          </p:cNvSpPr>
          <p:nvPr>
            <p:ph type="body" sz="quarter" idx="13" hasCustomPrompt="1"/>
          </p:nvPr>
        </p:nvSpPr>
        <p:spPr>
          <a:xfrm>
            <a:off x="990599" y="914400"/>
            <a:ext cx="6857999" cy="457200"/>
          </a:xfr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smtClean="0"/>
              <a:t>Slide Subtitle</a:t>
            </a:r>
            <a:endParaRPr lang="en-US" dirty="0"/>
          </a:p>
        </p:txBody>
      </p:sp>
    </p:spTree>
    <p:extLst>
      <p:ext uri="{BB962C8B-B14F-4D97-AF65-F5344CB8AC3E}">
        <p14:creationId xmlns:p14="http://schemas.microsoft.com/office/powerpoint/2010/main" val="39678305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90600" y="1624012"/>
            <a:ext cx="3581400" cy="357187"/>
          </a:xfrm>
        </p:spPr>
        <p:txBody>
          <a:bodyPr anchor="b"/>
          <a:lstStyle>
            <a:lvl1pPr marL="0" indent="0">
              <a:buNone/>
              <a:defRPr sz="185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801197" y="1981200"/>
            <a:ext cx="3768895" cy="3733800"/>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908036" y="1624012"/>
            <a:ext cx="3770375" cy="357188"/>
          </a:xfrm>
        </p:spPr>
        <p:txBody>
          <a:bodyPr anchor="b"/>
          <a:lstStyle>
            <a:lvl1pPr marL="0" indent="0">
              <a:buNone/>
              <a:defRPr sz="185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27124" y="1981200"/>
            <a:ext cx="3770375" cy="3733800"/>
          </a:xfrm>
        </p:spPr>
        <p:txBody>
          <a:bodyPr vert="horz" lIns="0" tIns="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9623C80F-5998-4C5A-8426-1B9517C724DD}" type="datetimeFigureOut">
              <a:rPr lang="en-US" smtClean="0">
                <a:solidFill>
                  <a:srgbClr val="605F62"/>
                </a:solidFill>
              </a:rPr>
              <a:pPr/>
              <a:t>10/19/2016</a:t>
            </a:fld>
            <a:endParaRPr lang="en-US" dirty="0">
              <a:solidFill>
                <a:srgbClr val="605F62"/>
              </a:solidFill>
            </a:endParaRPr>
          </a:p>
        </p:txBody>
      </p:sp>
      <p:sp>
        <p:nvSpPr>
          <p:cNvPr id="8" name="Footer Placeholder 7"/>
          <p:cNvSpPr>
            <a:spLocks noGrp="1"/>
          </p:cNvSpPr>
          <p:nvPr>
            <p:ph type="ftr" sz="quarter" idx="11"/>
          </p:nvPr>
        </p:nvSpPr>
        <p:spPr/>
        <p:txBody>
          <a:bodyPr/>
          <a:lstStyle/>
          <a:p>
            <a:endParaRPr lang="en-US" dirty="0">
              <a:solidFill>
                <a:srgbClr val="605F62"/>
              </a:solidFill>
            </a:endParaRPr>
          </a:p>
        </p:txBody>
      </p:sp>
      <p:sp>
        <p:nvSpPr>
          <p:cNvPr id="9" name="Slide Number Placeholder 8"/>
          <p:cNvSpPr>
            <a:spLocks noGrp="1"/>
          </p:cNvSpPr>
          <p:nvPr>
            <p:ph type="sldNum" sz="quarter" idx="12"/>
          </p:nvPr>
        </p:nvSpPr>
        <p:spPr/>
        <p:txBody>
          <a:bodyPr/>
          <a:lstStyle>
            <a:lvl1pPr>
              <a:defRPr>
                <a:solidFill>
                  <a:srgbClr val="B1ACCE"/>
                </a:solidFill>
              </a:defRPr>
            </a:lvl1pPr>
          </a:lstStyle>
          <a:p>
            <a:fld id="{0D558541-60C9-42A2-8392-FF12533A6B7A}" type="slidenum">
              <a:rPr lang="en-US" smtClean="0"/>
              <a:pPr/>
              <a:t>‹#›</a:t>
            </a:fld>
            <a:endParaRPr lang="en-US" dirty="0"/>
          </a:p>
        </p:txBody>
      </p:sp>
      <p:sp>
        <p:nvSpPr>
          <p:cNvPr id="14" name="Text Placeholder 10"/>
          <p:cNvSpPr>
            <a:spLocks noGrp="1"/>
          </p:cNvSpPr>
          <p:nvPr>
            <p:ph type="body" sz="quarter" idx="13" hasCustomPrompt="1"/>
          </p:nvPr>
        </p:nvSpPr>
        <p:spPr>
          <a:xfrm>
            <a:off x="990599" y="914400"/>
            <a:ext cx="6852557" cy="457200"/>
          </a:xfr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smtClean="0"/>
              <a:t>Slide Subtitle</a:t>
            </a:r>
            <a:endParaRPr lang="en-US" dirty="0"/>
          </a:p>
        </p:txBody>
      </p:sp>
    </p:spTree>
    <p:extLst>
      <p:ext uri="{BB962C8B-B14F-4D97-AF65-F5344CB8AC3E}">
        <p14:creationId xmlns:p14="http://schemas.microsoft.com/office/powerpoint/2010/main" val="24747147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w/image top">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85157" y="3724712"/>
            <a:ext cx="3586843" cy="347472"/>
          </a:xfrm>
        </p:spPr>
        <p:txBody>
          <a:bodyPr anchor="b"/>
          <a:lstStyle>
            <a:lvl1pPr marL="0" indent="0">
              <a:buNone/>
              <a:defRPr sz="185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990600" y="4038600"/>
            <a:ext cx="3579492" cy="1676400"/>
          </a:xfrm>
        </p:spPr>
        <p:txBody>
          <a:bodyPr vert="horz" lIns="0" tIns="0" rIns="91440" bIns="45720" rtlCol="0">
            <a:noAutofit/>
          </a:bodyPr>
          <a:lstStyle>
            <a:lvl1pPr marL="0" indent="0">
              <a:buNone/>
              <a:defRPr lang="en-US" smtClean="0"/>
            </a:lvl1pPr>
            <a:lvl2pPr marL="206375" indent="0">
              <a:buNone/>
              <a:defRPr lang="en-US" smtClean="0"/>
            </a:lvl2pPr>
            <a:lvl3pPr marL="457200" indent="0">
              <a:buNone/>
              <a:defRPr lang="en-US" smtClean="0"/>
            </a:lvl3pPr>
            <a:lvl4pPr marL="631825" indent="0">
              <a:buNone/>
              <a:defRPr lang="en-US" smtClean="0"/>
            </a:lvl4pPr>
            <a:lvl5pPr marL="804862" indent="0">
              <a:buNone/>
              <a:defRPr lang="en-US"/>
            </a:lvl5pPr>
          </a:lstStyle>
          <a:p>
            <a:pPr lvl="0"/>
            <a:r>
              <a:rPr lang="en-US" dirty="0" smtClean="0"/>
              <a:t>Click to edit Master text styles</a:t>
            </a:r>
          </a:p>
        </p:txBody>
      </p:sp>
      <p:sp>
        <p:nvSpPr>
          <p:cNvPr id="5" name="Text Placeholder 4"/>
          <p:cNvSpPr>
            <a:spLocks noGrp="1"/>
          </p:cNvSpPr>
          <p:nvPr>
            <p:ph type="body" sz="quarter" idx="3"/>
          </p:nvPr>
        </p:nvSpPr>
        <p:spPr>
          <a:xfrm>
            <a:off x="4908036" y="3724712"/>
            <a:ext cx="3584448" cy="347472"/>
          </a:xfrm>
        </p:spPr>
        <p:txBody>
          <a:bodyPr anchor="b"/>
          <a:lstStyle>
            <a:lvl1pPr marL="0" indent="0">
              <a:buNone/>
              <a:defRPr sz="185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908036" y="4038600"/>
            <a:ext cx="3580898" cy="1676400"/>
          </a:xfrm>
        </p:spPr>
        <p:txBody>
          <a:bodyPr vert="horz" lIns="0" tIns="0" rIns="91440" bIns="45720" rtlCol="0">
            <a:noAutofit/>
          </a:bodyPr>
          <a:lstStyle>
            <a:lvl1pPr marL="0" indent="0">
              <a:buNone/>
              <a:defRPr lang="en-US" dirty="0" smtClean="0"/>
            </a:lvl1pPr>
            <a:lvl2pPr marL="206375" indent="0">
              <a:buNone/>
              <a:defRPr lang="en-US" dirty="0" smtClean="0"/>
            </a:lvl2pPr>
            <a:lvl3pPr marL="457200" indent="0">
              <a:buNone/>
              <a:defRPr lang="en-US" dirty="0" smtClean="0"/>
            </a:lvl3pPr>
            <a:lvl4pPr marL="631825" indent="0">
              <a:buNone/>
              <a:defRPr lang="en-US" dirty="0" smtClean="0"/>
            </a:lvl4pPr>
            <a:lvl5pPr marL="804862" indent="0">
              <a:buNone/>
              <a:defRPr lang="en-US" dirty="0"/>
            </a:lvl5pPr>
          </a:lstStyle>
          <a:p>
            <a:pPr lvl="0"/>
            <a:r>
              <a:rPr lang="en-US" dirty="0" smtClean="0"/>
              <a:t>Click to edit Master text styles</a:t>
            </a:r>
          </a:p>
        </p:txBody>
      </p:sp>
      <p:sp>
        <p:nvSpPr>
          <p:cNvPr id="7" name="Date Placeholder 6"/>
          <p:cNvSpPr>
            <a:spLocks noGrp="1"/>
          </p:cNvSpPr>
          <p:nvPr>
            <p:ph type="dt" sz="half" idx="10"/>
          </p:nvPr>
        </p:nvSpPr>
        <p:spPr/>
        <p:txBody>
          <a:bodyPr/>
          <a:lstStyle/>
          <a:p>
            <a:fld id="{9623C80F-5998-4C5A-8426-1B9517C724DD}" type="datetimeFigureOut">
              <a:rPr lang="en-US" smtClean="0">
                <a:solidFill>
                  <a:srgbClr val="605F62"/>
                </a:solidFill>
              </a:rPr>
              <a:pPr/>
              <a:t>10/19/2016</a:t>
            </a:fld>
            <a:endParaRPr lang="en-US" dirty="0">
              <a:solidFill>
                <a:srgbClr val="605F62"/>
              </a:solidFill>
            </a:endParaRPr>
          </a:p>
        </p:txBody>
      </p:sp>
      <p:sp>
        <p:nvSpPr>
          <p:cNvPr id="8" name="Footer Placeholder 7"/>
          <p:cNvSpPr>
            <a:spLocks noGrp="1"/>
          </p:cNvSpPr>
          <p:nvPr>
            <p:ph type="ftr" sz="quarter" idx="11"/>
          </p:nvPr>
        </p:nvSpPr>
        <p:spPr/>
        <p:txBody>
          <a:bodyPr/>
          <a:lstStyle/>
          <a:p>
            <a:endParaRPr lang="en-US" dirty="0">
              <a:solidFill>
                <a:srgbClr val="605F62"/>
              </a:solidFill>
            </a:endParaRPr>
          </a:p>
        </p:txBody>
      </p:sp>
      <p:sp>
        <p:nvSpPr>
          <p:cNvPr id="9" name="Slide Number Placeholder 8"/>
          <p:cNvSpPr>
            <a:spLocks noGrp="1"/>
          </p:cNvSpPr>
          <p:nvPr>
            <p:ph type="sldNum" sz="quarter" idx="12"/>
          </p:nvPr>
        </p:nvSpPr>
        <p:spPr/>
        <p:txBody>
          <a:bodyPr/>
          <a:lstStyle>
            <a:lvl1pPr>
              <a:defRPr>
                <a:solidFill>
                  <a:srgbClr val="B1ACCE"/>
                </a:solidFill>
              </a:defRPr>
            </a:lvl1pPr>
          </a:lstStyle>
          <a:p>
            <a:fld id="{0D558541-60C9-42A2-8392-FF12533A6B7A}" type="slidenum">
              <a:rPr lang="en-US" smtClean="0"/>
              <a:pPr/>
              <a:t>‹#›</a:t>
            </a:fld>
            <a:endParaRPr lang="en-US" dirty="0"/>
          </a:p>
        </p:txBody>
      </p:sp>
      <p:sp>
        <p:nvSpPr>
          <p:cNvPr id="14" name="Text Placeholder 10"/>
          <p:cNvSpPr>
            <a:spLocks noGrp="1"/>
          </p:cNvSpPr>
          <p:nvPr>
            <p:ph type="body" sz="quarter" idx="13" hasCustomPrompt="1"/>
          </p:nvPr>
        </p:nvSpPr>
        <p:spPr>
          <a:xfrm>
            <a:off x="990599" y="914400"/>
            <a:ext cx="6852557" cy="457200"/>
          </a:xfr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smtClean="0"/>
              <a:t>Slide Subtitle</a:t>
            </a:r>
            <a:endParaRPr lang="en-US" dirty="0"/>
          </a:p>
        </p:txBody>
      </p:sp>
      <p:sp>
        <p:nvSpPr>
          <p:cNvPr id="13" name="Picture Placeholder 12"/>
          <p:cNvSpPr>
            <a:spLocks noGrp="1"/>
          </p:cNvSpPr>
          <p:nvPr>
            <p:ph type="pic" sz="quarter" idx="14" hasCustomPrompt="1"/>
          </p:nvPr>
        </p:nvSpPr>
        <p:spPr>
          <a:xfrm>
            <a:off x="990600" y="1622424"/>
            <a:ext cx="3429000" cy="1994355"/>
          </a:xfrm>
        </p:spPr>
        <p:txBody>
          <a:bodyPr anchor="ctr"/>
          <a:lstStyle>
            <a:lvl1pPr marL="0" indent="0" algn="ctr">
              <a:buNone/>
              <a:defRPr/>
            </a:lvl1pPr>
          </a:lstStyle>
          <a:p>
            <a:r>
              <a:rPr lang="en-US" dirty="0" smtClean="0"/>
              <a:t>Insert image</a:t>
            </a:r>
            <a:endParaRPr lang="en-US" dirty="0"/>
          </a:p>
        </p:txBody>
      </p:sp>
      <p:sp>
        <p:nvSpPr>
          <p:cNvPr id="15" name="Picture Placeholder 12"/>
          <p:cNvSpPr>
            <a:spLocks noGrp="1"/>
          </p:cNvSpPr>
          <p:nvPr>
            <p:ph type="pic" sz="quarter" idx="15" hasCustomPrompt="1"/>
          </p:nvPr>
        </p:nvSpPr>
        <p:spPr>
          <a:xfrm>
            <a:off x="4908036" y="1622424"/>
            <a:ext cx="3429000" cy="1994355"/>
          </a:xfrm>
        </p:spPr>
        <p:txBody>
          <a:bodyPr anchor="ctr"/>
          <a:lstStyle>
            <a:lvl1pPr marL="0" indent="0" algn="ctr">
              <a:buNone/>
              <a:defRPr/>
            </a:lvl1pPr>
          </a:lstStyle>
          <a:p>
            <a:r>
              <a:rPr lang="en-US" dirty="0" smtClean="0"/>
              <a:t>Insert image</a:t>
            </a:r>
            <a:endParaRPr lang="en-US" dirty="0"/>
          </a:p>
        </p:txBody>
      </p:sp>
    </p:spTree>
    <p:extLst>
      <p:ext uri="{BB962C8B-B14F-4D97-AF65-F5344CB8AC3E}">
        <p14:creationId xmlns:p14="http://schemas.microsoft.com/office/powerpoint/2010/main" val="6399496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cked Two Content + SideContent">
    <p:spTree>
      <p:nvGrpSpPr>
        <p:cNvPr id="1" name=""/>
        <p:cNvGrpSpPr/>
        <p:nvPr/>
      </p:nvGrpSpPr>
      <p:grpSpPr>
        <a:xfrm>
          <a:off x="0" y="0"/>
          <a:ext cx="0" cy="0"/>
          <a:chOff x="0" y="0"/>
          <a:chExt cx="0" cy="0"/>
        </a:xfrm>
      </p:grpSpPr>
      <p:sp>
        <p:nvSpPr>
          <p:cNvPr id="2" name="Title 1"/>
          <p:cNvSpPr>
            <a:spLocks noGrp="1"/>
          </p:cNvSpPr>
          <p:nvPr>
            <p:ph type="title"/>
          </p:nvPr>
        </p:nvSpPr>
        <p:spPr>
          <a:xfrm>
            <a:off x="990599" y="152400"/>
            <a:ext cx="7713969" cy="7620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990600" y="1624012"/>
            <a:ext cx="3581400" cy="357187"/>
          </a:xfrm>
        </p:spPr>
        <p:txBody>
          <a:bodyPr anchor="b"/>
          <a:lstStyle>
            <a:lvl1pPr marL="0" indent="0">
              <a:buNone/>
              <a:defRPr sz="185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801197" y="1981200"/>
            <a:ext cx="3773089" cy="1711325"/>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990599" y="3652124"/>
            <a:ext cx="3581401" cy="349526"/>
          </a:xfrm>
        </p:spPr>
        <p:txBody>
          <a:bodyPr anchor="b"/>
          <a:lstStyle>
            <a:lvl1pPr marL="0" indent="0">
              <a:buNone/>
              <a:defRPr sz="185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803911" y="4012035"/>
            <a:ext cx="3770375" cy="1558925"/>
          </a:xfrm>
        </p:spPr>
        <p:txBody>
          <a:bodyPr vert="horz" lIns="0" tIns="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9623C80F-5998-4C5A-8426-1B9517C724DD}" type="datetimeFigureOut">
              <a:rPr lang="en-US" smtClean="0">
                <a:solidFill>
                  <a:srgbClr val="605F62"/>
                </a:solidFill>
              </a:rPr>
              <a:pPr/>
              <a:t>10/19/2016</a:t>
            </a:fld>
            <a:endParaRPr lang="en-US" dirty="0">
              <a:solidFill>
                <a:srgbClr val="605F62"/>
              </a:solidFill>
            </a:endParaRPr>
          </a:p>
        </p:txBody>
      </p:sp>
      <p:sp>
        <p:nvSpPr>
          <p:cNvPr id="8" name="Footer Placeholder 7"/>
          <p:cNvSpPr>
            <a:spLocks noGrp="1"/>
          </p:cNvSpPr>
          <p:nvPr>
            <p:ph type="ftr" sz="quarter" idx="11"/>
          </p:nvPr>
        </p:nvSpPr>
        <p:spPr/>
        <p:txBody>
          <a:bodyPr/>
          <a:lstStyle/>
          <a:p>
            <a:endParaRPr lang="en-US" dirty="0">
              <a:solidFill>
                <a:srgbClr val="605F62"/>
              </a:solidFill>
            </a:endParaRPr>
          </a:p>
        </p:txBody>
      </p:sp>
      <p:sp>
        <p:nvSpPr>
          <p:cNvPr id="9" name="Slide Number Placeholder 8"/>
          <p:cNvSpPr>
            <a:spLocks noGrp="1"/>
          </p:cNvSpPr>
          <p:nvPr>
            <p:ph type="sldNum" sz="quarter" idx="12"/>
          </p:nvPr>
        </p:nvSpPr>
        <p:spPr/>
        <p:txBody>
          <a:bodyPr/>
          <a:lstStyle>
            <a:lvl1pPr>
              <a:defRPr>
                <a:solidFill>
                  <a:srgbClr val="B1ACCE"/>
                </a:solidFill>
              </a:defRPr>
            </a:lvl1pPr>
          </a:lstStyle>
          <a:p>
            <a:fld id="{0D558541-60C9-42A2-8392-FF12533A6B7A}" type="slidenum">
              <a:rPr lang="en-US" smtClean="0"/>
              <a:pPr/>
              <a:t>‹#›</a:t>
            </a:fld>
            <a:endParaRPr lang="en-US" dirty="0"/>
          </a:p>
        </p:txBody>
      </p:sp>
      <p:sp>
        <p:nvSpPr>
          <p:cNvPr id="14" name="Content Placeholder 13"/>
          <p:cNvSpPr>
            <a:spLocks noGrp="1"/>
          </p:cNvSpPr>
          <p:nvPr>
            <p:ph sz="quarter" idx="13"/>
          </p:nvPr>
        </p:nvSpPr>
        <p:spPr>
          <a:xfrm>
            <a:off x="5209563" y="1676400"/>
            <a:ext cx="3934437" cy="381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5" name="Text Placeholder 10"/>
          <p:cNvSpPr>
            <a:spLocks noGrp="1"/>
          </p:cNvSpPr>
          <p:nvPr>
            <p:ph type="body" sz="quarter" idx="14" hasCustomPrompt="1"/>
          </p:nvPr>
        </p:nvSpPr>
        <p:spPr>
          <a:xfrm>
            <a:off x="990600" y="914400"/>
            <a:ext cx="6858000" cy="457200"/>
          </a:xfr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smtClean="0"/>
              <a:t>Slide Subtitle</a:t>
            </a:r>
            <a:endParaRPr lang="en-US" dirty="0"/>
          </a:p>
        </p:txBody>
      </p:sp>
    </p:spTree>
    <p:extLst>
      <p:ext uri="{BB962C8B-B14F-4D97-AF65-F5344CB8AC3E}">
        <p14:creationId xmlns:p14="http://schemas.microsoft.com/office/powerpoint/2010/main" val="6719352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Key Facts + Side Images">
    <p:spTree>
      <p:nvGrpSpPr>
        <p:cNvPr id="1" name=""/>
        <p:cNvGrpSpPr/>
        <p:nvPr/>
      </p:nvGrpSpPr>
      <p:grpSpPr>
        <a:xfrm>
          <a:off x="0" y="0"/>
          <a:ext cx="0" cy="0"/>
          <a:chOff x="0" y="0"/>
          <a:chExt cx="0" cy="0"/>
        </a:xfrm>
      </p:grpSpPr>
      <p:pic>
        <p:nvPicPr>
          <p:cNvPr id="17" name="Picture 16" descr="555104_NMgradientLH_RGB_102313.jp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bwMode="gray">
          <a:xfrm>
            <a:off x="990599" y="155448"/>
            <a:ext cx="7713969" cy="762000"/>
          </a:xfrm>
        </p:spPr>
        <p:txBody>
          <a:bodyPr/>
          <a:lstStyle>
            <a:lvl1pPr>
              <a:defRPr>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bwMode="gray">
          <a:xfrm>
            <a:off x="990599" y="1624013"/>
            <a:ext cx="2438401" cy="349526"/>
          </a:xfrm>
        </p:spPr>
        <p:txBody>
          <a:bodyPr anchor="b"/>
          <a:lstStyle>
            <a:lvl1pPr marL="0" indent="0">
              <a:buNone/>
              <a:defRPr sz="185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a:t>
            </a:r>
          </a:p>
        </p:txBody>
      </p:sp>
      <p:sp>
        <p:nvSpPr>
          <p:cNvPr id="4" name="Content Placeholder 3"/>
          <p:cNvSpPr>
            <a:spLocks noGrp="1"/>
          </p:cNvSpPr>
          <p:nvPr>
            <p:ph sz="half" idx="2"/>
          </p:nvPr>
        </p:nvSpPr>
        <p:spPr bwMode="gray">
          <a:xfrm>
            <a:off x="801197" y="1981200"/>
            <a:ext cx="2399203" cy="3733800"/>
          </a:xfrm>
        </p:spPr>
        <p:txBody>
          <a:bodyPr vert="horz" lIns="0" tIns="0" rIns="91440" bIns="45720" rtlCol="0">
            <a:noAutofit/>
          </a:bodyPr>
          <a:lstStyle>
            <a:lvl1pPr>
              <a:buClr>
                <a:schemeClr val="bg1"/>
              </a:buClr>
              <a:defRPr lang="en-US" sz="1850" smtClean="0">
                <a:solidFill>
                  <a:schemeClr val="bg1"/>
                </a:solidFill>
              </a:defRPr>
            </a:lvl1pPr>
            <a:lvl2pPr>
              <a:buClr>
                <a:schemeClr val="bg1"/>
              </a:buClr>
              <a:defRPr lang="en-US" sz="1850" smtClean="0">
                <a:solidFill>
                  <a:schemeClr val="bg1"/>
                </a:solidFill>
              </a:defRPr>
            </a:lvl2pPr>
            <a:lvl3pPr>
              <a:defRPr lang="en-US" smtClean="0"/>
            </a:lvl3pPr>
            <a:lvl4pPr>
              <a:defRPr lang="en-US" smtClean="0"/>
            </a:lvl4pPr>
            <a:lvl5pPr>
              <a:defRPr lang="en-US"/>
            </a:lvl5pPr>
          </a:lstStyle>
          <a:p>
            <a:pPr lvl="0"/>
            <a:r>
              <a:rPr lang="en-US" dirty="0" smtClean="0"/>
              <a:t>Click to edit Master text styles</a:t>
            </a:r>
          </a:p>
          <a:p>
            <a:pPr lvl="1"/>
            <a:r>
              <a:rPr lang="en-US" dirty="0" smtClean="0"/>
              <a:t>Second level</a:t>
            </a:r>
          </a:p>
        </p:txBody>
      </p:sp>
      <p:sp>
        <p:nvSpPr>
          <p:cNvPr id="7" name="Date Placeholder 6"/>
          <p:cNvSpPr>
            <a:spLocks noGrp="1"/>
          </p:cNvSpPr>
          <p:nvPr>
            <p:ph type="dt" sz="half" idx="10"/>
          </p:nvPr>
        </p:nvSpPr>
        <p:spPr bwMode="gray"/>
        <p:txBody>
          <a:bodyPr/>
          <a:lstStyle>
            <a:lvl1pPr>
              <a:defRPr>
                <a:solidFill>
                  <a:schemeClr val="bg1"/>
                </a:solidFill>
              </a:defRPr>
            </a:lvl1pPr>
          </a:lstStyle>
          <a:p>
            <a:fld id="{9623C80F-5998-4C5A-8426-1B9517C724DD}" type="datetimeFigureOut">
              <a:rPr lang="en-US" smtClean="0">
                <a:solidFill>
                  <a:prstClr val="white"/>
                </a:solidFill>
              </a:rPr>
              <a:pPr/>
              <a:t>10/19/2016</a:t>
            </a:fld>
            <a:endParaRPr lang="en-US" dirty="0">
              <a:solidFill>
                <a:prstClr val="white"/>
              </a:solidFill>
            </a:endParaRPr>
          </a:p>
        </p:txBody>
      </p:sp>
      <p:sp>
        <p:nvSpPr>
          <p:cNvPr id="8" name="Footer Placeholder 7"/>
          <p:cNvSpPr>
            <a:spLocks noGrp="1"/>
          </p:cNvSpPr>
          <p:nvPr>
            <p:ph type="ftr" sz="quarter" idx="11"/>
          </p:nvPr>
        </p:nvSpPr>
        <p:spPr bwMode="gray"/>
        <p:txBody>
          <a:bodyPr/>
          <a:lstStyle>
            <a:lvl1pPr>
              <a:defRPr>
                <a:solidFill>
                  <a:schemeClr val="bg1"/>
                </a:solidFill>
              </a:defRPr>
            </a:lvl1pPr>
          </a:lstStyle>
          <a:p>
            <a:endParaRPr lang="en-US" dirty="0">
              <a:solidFill>
                <a:prstClr val="white"/>
              </a:solidFill>
            </a:endParaRPr>
          </a:p>
        </p:txBody>
      </p:sp>
      <p:sp>
        <p:nvSpPr>
          <p:cNvPr id="9" name="Slide Number Placeholder 8"/>
          <p:cNvSpPr>
            <a:spLocks noGrp="1"/>
          </p:cNvSpPr>
          <p:nvPr>
            <p:ph type="sldNum" sz="quarter" idx="12"/>
          </p:nvPr>
        </p:nvSpPr>
        <p:spPr bwMode="gray"/>
        <p:txBody>
          <a:bodyPr/>
          <a:lstStyle>
            <a:lvl1pPr>
              <a:defRPr>
                <a:solidFill>
                  <a:schemeClr val="bg1"/>
                </a:solidFill>
              </a:defRPr>
            </a:lvl1pPr>
          </a:lstStyle>
          <a:p>
            <a:fld id="{0D558541-60C9-42A2-8392-FF12533A6B7A}" type="slidenum">
              <a:rPr lang="en-US" smtClean="0">
                <a:solidFill>
                  <a:prstClr val="white"/>
                </a:solidFill>
              </a:rPr>
              <a:pPr/>
              <a:t>‹#›</a:t>
            </a:fld>
            <a:endParaRPr lang="en-US" dirty="0">
              <a:solidFill>
                <a:prstClr val="white"/>
              </a:solidFill>
            </a:endParaRPr>
          </a:p>
        </p:txBody>
      </p:sp>
      <p:sp>
        <p:nvSpPr>
          <p:cNvPr id="15" name="Text Placeholder 10"/>
          <p:cNvSpPr>
            <a:spLocks noGrp="1"/>
          </p:cNvSpPr>
          <p:nvPr>
            <p:ph type="body" sz="quarter" idx="14" hasCustomPrompt="1"/>
          </p:nvPr>
        </p:nvSpPr>
        <p:spPr bwMode="gray">
          <a:xfrm>
            <a:off x="990600" y="914400"/>
            <a:ext cx="6858000" cy="457200"/>
          </a:xfrm>
        </p:spPr>
        <p:txBody>
          <a:bodyPr/>
          <a:lstStyle>
            <a:lvl1pPr marL="0" indent="0">
              <a:lnSpc>
                <a:spcPct val="85000"/>
              </a:lnSpc>
              <a:spcBef>
                <a:spcPts val="0"/>
              </a:spcBef>
              <a:buNone/>
              <a:defRPr sz="2000" spc="-80" baseline="0">
                <a:solidFill>
                  <a:schemeClr val="bg1"/>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smtClean="0"/>
              <a:t>Slide Subtitle</a:t>
            </a:r>
            <a:endParaRPr lang="en-US" dirty="0"/>
          </a:p>
        </p:txBody>
      </p:sp>
      <p:sp>
        <p:nvSpPr>
          <p:cNvPr id="12" name="Picture Placeholder 11"/>
          <p:cNvSpPr>
            <a:spLocks noGrp="1"/>
          </p:cNvSpPr>
          <p:nvPr>
            <p:ph type="pic" sz="quarter" idx="15" hasCustomPrompt="1"/>
          </p:nvPr>
        </p:nvSpPr>
        <p:spPr bwMode="gray">
          <a:xfrm>
            <a:off x="3505200" y="1622425"/>
            <a:ext cx="2209800" cy="3657600"/>
          </a:xfrm>
        </p:spPr>
        <p:txBody>
          <a:bodyPr anchor="ctr"/>
          <a:lstStyle>
            <a:lvl1pPr marL="0" indent="0" algn="ctr">
              <a:buNone/>
              <a:defRPr>
                <a:solidFill>
                  <a:schemeClr val="bg1"/>
                </a:solidFill>
              </a:defRPr>
            </a:lvl1pPr>
          </a:lstStyle>
          <a:p>
            <a:r>
              <a:rPr lang="en-US" dirty="0" smtClean="0"/>
              <a:t>Insert image</a:t>
            </a:r>
            <a:endParaRPr lang="en-US" dirty="0"/>
          </a:p>
        </p:txBody>
      </p:sp>
      <p:sp>
        <p:nvSpPr>
          <p:cNvPr id="16" name="Picture Placeholder 11"/>
          <p:cNvSpPr>
            <a:spLocks noGrp="1"/>
          </p:cNvSpPr>
          <p:nvPr>
            <p:ph type="pic" sz="quarter" idx="16" hasCustomPrompt="1"/>
          </p:nvPr>
        </p:nvSpPr>
        <p:spPr bwMode="gray">
          <a:xfrm>
            <a:off x="6019800" y="1622425"/>
            <a:ext cx="2209800" cy="3657600"/>
          </a:xfrm>
        </p:spPr>
        <p:txBody>
          <a:bodyPr anchor="ctr"/>
          <a:lstStyle>
            <a:lvl1pPr marL="0" indent="0" algn="ctr">
              <a:buNone/>
              <a:defRPr>
                <a:solidFill>
                  <a:schemeClr val="bg1"/>
                </a:solidFill>
              </a:defRPr>
            </a:lvl1pPr>
          </a:lstStyle>
          <a:p>
            <a:r>
              <a:rPr lang="en-US" dirty="0" smtClean="0"/>
              <a:t>Insert image</a:t>
            </a:r>
            <a:endParaRPr lang="en-US" dirty="0"/>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5927" y="6400799"/>
            <a:ext cx="1422018" cy="265285"/>
          </a:xfrm>
          <a:prstGeom prst="rect">
            <a:avLst/>
          </a:prstGeom>
        </p:spPr>
      </p:pic>
    </p:spTree>
    <p:extLst>
      <p:ext uri="{BB962C8B-B14F-4D97-AF65-F5344CB8AC3E}">
        <p14:creationId xmlns:p14="http://schemas.microsoft.com/office/powerpoint/2010/main" val="3816765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bwMode="gray">
          <a:xfrm>
            <a:off x="1404256" y="2936911"/>
            <a:ext cx="3886200" cy="1143000"/>
          </a:xfrm>
        </p:spPr>
        <p:txBody>
          <a:bodyPr rIns="0" bIns="0" anchor="b" anchorCtr="0"/>
          <a:lstStyle>
            <a:lvl1pPr>
              <a:lnSpc>
                <a:spcPct val="90000"/>
              </a:lnSpc>
              <a:defRPr sz="2800" b="0">
                <a:solidFill>
                  <a:schemeClr val="bg1"/>
                </a:solidFill>
              </a:defRPr>
            </a:lvl1pPr>
          </a:lstStyle>
          <a:p>
            <a:r>
              <a:rPr lang="en-US" dirty="0" smtClean="0"/>
              <a:t>Section Title</a:t>
            </a:r>
            <a:endParaRPr lang="en-US" dirty="0"/>
          </a:p>
        </p:txBody>
      </p:sp>
      <p:sp>
        <p:nvSpPr>
          <p:cNvPr id="3" name="Subtitle 2"/>
          <p:cNvSpPr>
            <a:spLocks noGrp="1"/>
          </p:cNvSpPr>
          <p:nvPr>
            <p:ph type="subTitle" idx="1" hasCustomPrompt="1"/>
          </p:nvPr>
        </p:nvSpPr>
        <p:spPr bwMode="gray">
          <a:xfrm>
            <a:off x="1404256" y="4134995"/>
            <a:ext cx="4386944"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0633" y="911860"/>
            <a:ext cx="2488753" cy="464290"/>
          </a:xfrm>
          <a:prstGeom prst="rect">
            <a:avLst/>
          </a:prstGeom>
        </p:spPr>
      </p:pic>
    </p:spTree>
    <p:extLst>
      <p:ext uri="{BB962C8B-B14F-4D97-AF65-F5344CB8AC3E}">
        <p14:creationId xmlns:p14="http://schemas.microsoft.com/office/powerpoint/2010/main" val="30878359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9623C80F-5998-4C5A-8426-1B9517C724DD}" type="datetimeFigureOut">
              <a:rPr lang="en-US" smtClean="0">
                <a:solidFill>
                  <a:srgbClr val="605F62"/>
                </a:solidFill>
              </a:rPr>
              <a:pPr/>
              <a:t>10/19/2016</a:t>
            </a:fld>
            <a:endParaRPr lang="en-US" dirty="0">
              <a:solidFill>
                <a:srgbClr val="605F62"/>
              </a:solidFill>
            </a:endParaRPr>
          </a:p>
        </p:txBody>
      </p:sp>
      <p:sp>
        <p:nvSpPr>
          <p:cNvPr id="4" name="Footer Placeholder 3"/>
          <p:cNvSpPr>
            <a:spLocks noGrp="1"/>
          </p:cNvSpPr>
          <p:nvPr>
            <p:ph type="ftr" sz="quarter" idx="11"/>
          </p:nvPr>
        </p:nvSpPr>
        <p:spPr/>
        <p:txBody>
          <a:bodyPr/>
          <a:lstStyle/>
          <a:p>
            <a:endParaRPr lang="en-US" dirty="0">
              <a:solidFill>
                <a:srgbClr val="605F62"/>
              </a:solidFill>
            </a:endParaRPr>
          </a:p>
        </p:txBody>
      </p:sp>
      <p:sp>
        <p:nvSpPr>
          <p:cNvPr id="5" name="Slide Number Placeholder 4"/>
          <p:cNvSpPr>
            <a:spLocks noGrp="1"/>
          </p:cNvSpPr>
          <p:nvPr>
            <p:ph type="sldNum" sz="quarter" idx="12"/>
          </p:nvPr>
        </p:nvSpPr>
        <p:spPr/>
        <p:txBody>
          <a:bodyPr/>
          <a:lstStyle>
            <a:lvl1pPr>
              <a:defRPr>
                <a:solidFill>
                  <a:srgbClr val="B1ACCE"/>
                </a:solidFill>
              </a:defRPr>
            </a:lvl1pPr>
          </a:lstStyle>
          <a:p>
            <a:fld id="{0D558541-60C9-42A2-8392-FF12533A6B7A}" type="slidenum">
              <a:rPr lang="en-US" smtClean="0"/>
              <a:pPr/>
              <a:t>‹#›</a:t>
            </a:fld>
            <a:endParaRPr lang="en-US" dirty="0"/>
          </a:p>
        </p:txBody>
      </p:sp>
      <p:sp>
        <p:nvSpPr>
          <p:cNvPr id="7" name="Text Placeholder 10"/>
          <p:cNvSpPr>
            <a:spLocks noGrp="1"/>
          </p:cNvSpPr>
          <p:nvPr>
            <p:ph type="body" sz="quarter" idx="13" hasCustomPrompt="1"/>
          </p:nvPr>
        </p:nvSpPr>
        <p:spPr>
          <a:xfrm>
            <a:off x="990600" y="914400"/>
            <a:ext cx="6858000" cy="457200"/>
          </a:xfr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smtClean="0"/>
              <a:t>Slide Subtitle</a:t>
            </a:r>
            <a:endParaRPr lang="en-US" dirty="0"/>
          </a:p>
        </p:txBody>
      </p:sp>
    </p:spTree>
    <p:extLst>
      <p:ext uri="{BB962C8B-B14F-4D97-AF65-F5344CB8AC3E}">
        <p14:creationId xmlns:p14="http://schemas.microsoft.com/office/powerpoint/2010/main" val="10661913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23C80F-5998-4C5A-8426-1B9517C724DD}" type="datetimeFigureOut">
              <a:rPr lang="en-US" smtClean="0">
                <a:solidFill>
                  <a:srgbClr val="605F62"/>
                </a:solidFill>
              </a:rPr>
              <a:pPr/>
              <a:t>10/19/2016</a:t>
            </a:fld>
            <a:endParaRPr lang="en-US" dirty="0">
              <a:solidFill>
                <a:srgbClr val="605F62"/>
              </a:solidFill>
            </a:endParaRPr>
          </a:p>
        </p:txBody>
      </p:sp>
      <p:sp>
        <p:nvSpPr>
          <p:cNvPr id="3" name="Footer Placeholder 2"/>
          <p:cNvSpPr>
            <a:spLocks noGrp="1"/>
          </p:cNvSpPr>
          <p:nvPr>
            <p:ph type="ftr" sz="quarter" idx="11"/>
          </p:nvPr>
        </p:nvSpPr>
        <p:spPr/>
        <p:txBody>
          <a:bodyPr/>
          <a:lstStyle/>
          <a:p>
            <a:endParaRPr lang="en-US" dirty="0">
              <a:solidFill>
                <a:srgbClr val="605F62"/>
              </a:solidFill>
            </a:endParaRPr>
          </a:p>
        </p:txBody>
      </p:sp>
      <p:sp>
        <p:nvSpPr>
          <p:cNvPr id="4" name="Slide Number Placeholder 3"/>
          <p:cNvSpPr>
            <a:spLocks noGrp="1"/>
          </p:cNvSpPr>
          <p:nvPr>
            <p:ph type="sldNum" sz="quarter" idx="12"/>
          </p:nvPr>
        </p:nvSpPr>
        <p:spPr/>
        <p:txBody>
          <a:bodyPr/>
          <a:lstStyle>
            <a:lvl1pPr>
              <a:defRPr>
                <a:solidFill>
                  <a:schemeClr val="accent2"/>
                </a:solidFill>
              </a:defRPr>
            </a:lvl1pPr>
          </a:lstStyle>
          <a:p>
            <a:fld id="{0D558541-60C9-42A2-8392-FF12533A6B7A}" type="slidenum">
              <a:rPr lang="en-US" smtClean="0"/>
              <a:pPr/>
              <a:t>‹#›</a:t>
            </a:fld>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5924" y="6400799"/>
            <a:ext cx="1422024" cy="265285"/>
          </a:xfrm>
          <a:prstGeom prst="rect">
            <a:avLst/>
          </a:prstGeom>
        </p:spPr>
      </p:pic>
    </p:spTree>
    <p:extLst>
      <p:ext uri="{BB962C8B-B14F-4D97-AF65-F5344CB8AC3E}">
        <p14:creationId xmlns:p14="http://schemas.microsoft.com/office/powerpoint/2010/main" val="26907447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No 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23C80F-5998-4C5A-8426-1B9517C724DD}" type="datetimeFigureOut">
              <a:rPr lang="en-US" smtClean="0">
                <a:solidFill>
                  <a:srgbClr val="605F62"/>
                </a:solidFill>
              </a:rPr>
              <a:pPr/>
              <a:t>10/19/2016</a:t>
            </a:fld>
            <a:endParaRPr lang="en-US" dirty="0">
              <a:solidFill>
                <a:srgbClr val="605F62"/>
              </a:solidFill>
            </a:endParaRPr>
          </a:p>
        </p:txBody>
      </p:sp>
      <p:sp>
        <p:nvSpPr>
          <p:cNvPr id="3" name="Footer Placeholder 2"/>
          <p:cNvSpPr>
            <a:spLocks noGrp="1"/>
          </p:cNvSpPr>
          <p:nvPr>
            <p:ph type="ftr" sz="quarter" idx="11"/>
          </p:nvPr>
        </p:nvSpPr>
        <p:spPr/>
        <p:txBody>
          <a:bodyPr/>
          <a:lstStyle/>
          <a:p>
            <a:endParaRPr lang="en-US" dirty="0">
              <a:solidFill>
                <a:srgbClr val="605F62"/>
              </a:solidFill>
            </a:endParaRPr>
          </a:p>
        </p:txBody>
      </p:sp>
      <p:sp>
        <p:nvSpPr>
          <p:cNvPr id="4" name="Slide Number Placeholder 3"/>
          <p:cNvSpPr>
            <a:spLocks noGrp="1"/>
          </p:cNvSpPr>
          <p:nvPr>
            <p:ph type="sldNum" sz="quarter" idx="12"/>
          </p:nvPr>
        </p:nvSpPr>
        <p:spPr/>
        <p:txBody>
          <a:bodyPr/>
          <a:lstStyle>
            <a:lvl1pPr>
              <a:defRPr>
                <a:solidFill>
                  <a:srgbClr val="B1ACCE"/>
                </a:solidFill>
              </a:defRPr>
            </a:lvl1p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13412212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End Slide">
    <p:spTree>
      <p:nvGrpSpPr>
        <p:cNvPr id="1" name=""/>
        <p:cNvGrpSpPr/>
        <p:nvPr/>
      </p:nvGrpSpPr>
      <p:grpSpPr>
        <a:xfrm>
          <a:off x="0" y="0"/>
          <a:ext cx="0" cy="0"/>
          <a:chOff x="0" y="0"/>
          <a:chExt cx="0" cy="0"/>
        </a:xfrm>
      </p:grpSpPr>
      <p:pic>
        <p:nvPicPr>
          <p:cNvPr id="9" name="Picture 8" descr="555104_NMgradientLH_RGB_102313.jp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ctrTitle" hasCustomPrompt="1"/>
          </p:nvPr>
        </p:nvSpPr>
        <p:spPr bwMode="gray">
          <a:xfrm>
            <a:off x="990600" y="2731512"/>
            <a:ext cx="6722378" cy="876329"/>
          </a:xfrm>
        </p:spPr>
        <p:txBody>
          <a:bodyPr rIns="0" bIns="0" anchor="b" anchorCtr="0"/>
          <a:lstStyle>
            <a:lvl1pPr>
              <a:lnSpc>
                <a:spcPct val="90000"/>
              </a:lnSpc>
              <a:defRPr sz="6600" b="0">
                <a:solidFill>
                  <a:schemeClr val="bg1"/>
                </a:solidFill>
              </a:defRPr>
            </a:lvl1pPr>
          </a:lstStyle>
          <a:p>
            <a:r>
              <a:rPr lang="en-US" dirty="0" smtClean="0"/>
              <a:t>Document Title</a:t>
            </a:r>
            <a:endParaRPr lang="en-US" dirty="0"/>
          </a:p>
        </p:txBody>
      </p:sp>
      <p:sp>
        <p:nvSpPr>
          <p:cNvPr id="3" name="Subtitle 2"/>
          <p:cNvSpPr>
            <a:spLocks noGrp="1"/>
          </p:cNvSpPr>
          <p:nvPr>
            <p:ph type="subTitle" idx="1" hasCustomPrompt="1"/>
          </p:nvPr>
        </p:nvSpPr>
        <p:spPr bwMode="gray">
          <a:xfrm>
            <a:off x="990600" y="3581400"/>
            <a:ext cx="6400800" cy="685800"/>
          </a:xfrm>
        </p:spPr>
        <p:txBody>
          <a:bodyPr/>
          <a:lstStyle>
            <a:lvl1pPr marL="0" indent="0" algn="l">
              <a:lnSpc>
                <a:spcPct val="90000"/>
              </a:lnSpc>
              <a:spcBef>
                <a:spcPts val="0"/>
              </a:spcBef>
              <a:buNone/>
              <a:defRPr sz="24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Document Title</a:t>
            </a:r>
            <a:endParaRPr lang="en-US" dirty="0"/>
          </a:p>
        </p:txBody>
      </p:sp>
      <p:sp>
        <p:nvSpPr>
          <p:cNvPr id="8" name="Date Placeholder 6"/>
          <p:cNvSpPr>
            <a:spLocks noGrp="1"/>
          </p:cNvSpPr>
          <p:nvPr>
            <p:ph type="dt" sz="half" idx="10"/>
          </p:nvPr>
        </p:nvSpPr>
        <p:spPr bwMode="gray">
          <a:xfrm>
            <a:off x="6855794" y="6232524"/>
            <a:ext cx="1447800" cy="168275"/>
          </a:xfrm>
        </p:spPr>
        <p:txBody>
          <a:bodyPr/>
          <a:lstStyle>
            <a:lvl1pPr>
              <a:defRPr>
                <a:solidFill>
                  <a:schemeClr val="bg1"/>
                </a:solidFill>
              </a:defRPr>
            </a:lvl1pPr>
          </a:lstStyle>
          <a:p>
            <a:fld id="{9623C80F-5998-4C5A-8426-1B9517C724DD}" type="datetimeFigureOut">
              <a:rPr lang="en-US" smtClean="0">
                <a:solidFill>
                  <a:prstClr val="white"/>
                </a:solidFill>
              </a:rPr>
              <a:pPr/>
              <a:t>10/19/2016</a:t>
            </a:fld>
            <a:endParaRPr lang="en-US" dirty="0">
              <a:solidFill>
                <a:prstClr val="white"/>
              </a:solidFill>
            </a:endParaRPr>
          </a:p>
        </p:txBody>
      </p:sp>
      <p:sp>
        <p:nvSpPr>
          <p:cNvPr id="10" name="Footer Placeholder 7"/>
          <p:cNvSpPr>
            <a:spLocks noGrp="1"/>
          </p:cNvSpPr>
          <p:nvPr>
            <p:ph type="ftr" sz="quarter" idx="11"/>
          </p:nvPr>
        </p:nvSpPr>
        <p:spPr bwMode="gray">
          <a:xfrm>
            <a:off x="3121994" y="6397689"/>
            <a:ext cx="5181600" cy="231266"/>
          </a:xfrm>
        </p:spPr>
        <p:txBody>
          <a:bodyPr/>
          <a:lstStyle>
            <a:lvl1pPr>
              <a:defRPr>
                <a:solidFill>
                  <a:schemeClr val="bg1"/>
                </a:solidFill>
              </a:defRPr>
            </a:lvl1pPr>
          </a:lstStyle>
          <a:p>
            <a:endParaRPr lang="en-US" dirty="0">
              <a:solidFill>
                <a:prstClr val="white"/>
              </a:solidFill>
            </a:endParaRPr>
          </a:p>
        </p:txBody>
      </p:sp>
      <p:sp>
        <p:nvSpPr>
          <p:cNvPr id="11" name="Slide Number Placeholder 8"/>
          <p:cNvSpPr>
            <a:spLocks noGrp="1"/>
          </p:cNvSpPr>
          <p:nvPr>
            <p:ph type="sldNum" sz="quarter" idx="12"/>
          </p:nvPr>
        </p:nvSpPr>
        <p:spPr bwMode="gray">
          <a:xfrm>
            <a:off x="8305799" y="6397689"/>
            <a:ext cx="346745" cy="231266"/>
          </a:xfrm>
        </p:spPr>
        <p:txBody>
          <a:bodyPr/>
          <a:lstStyle>
            <a:lvl1pPr>
              <a:defRPr>
                <a:solidFill>
                  <a:schemeClr val="bg1"/>
                </a:solidFill>
              </a:defRPr>
            </a:lvl1pPr>
          </a:lstStyle>
          <a:p>
            <a:fld id="{0D558541-60C9-42A2-8392-FF12533A6B7A}" type="slidenum">
              <a:rPr lang="en-US" smtClean="0">
                <a:solidFill>
                  <a:prstClr val="white"/>
                </a:solidFill>
              </a:rPr>
              <a:pPr/>
              <a:t>‹#›</a:t>
            </a:fld>
            <a:endParaRPr lang="en-US" dirty="0">
              <a:solidFill>
                <a:prstClr val="white"/>
              </a:solidFill>
            </a:endParaRP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5927" y="6400799"/>
            <a:ext cx="1422018" cy="265285"/>
          </a:xfrm>
          <a:prstGeom prst="rect">
            <a:avLst/>
          </a:prstGeom>
        </p:spPr>
      </p:pic>
    </p:spTree>
    <p:extLst>
      <p:ext uri="{BB962C8B-B14F-4D97-AF65-F5344CB8AC3E}">
        <p14:creationId xmlns:p14="http://schemas.microsoft.com/office/powerpoint/2010/main" val="2728957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Section Header 2">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0633" y="911860"/>
            <a:ext cx="2488753" cy="464290"/>
          </a:xfrm>
          <a:prstGeom prst="rect">
            <a:avLst/>
          </a:prstGeom>
        </p:spPr>
      </p:pic>
      <p:sp>
        <p:nvSpPr>
          <p:cNvPr id="2" name="Title 1"/>
          <p:cNvSpPr>
            <a:spLocks noGrp="1"/>
          </p:cNvSpPr>
          <p:nvPr>
            <p:ph type="ctrTitle" hasCustomPrompt="1"/>
          </p:nvPr>
        </p:nvSpPr>
        <p:spPr bwMode="gray">
          <a:xfrm>
            <a:off x="1404256" y="2936911"/>
            <a:ext cx="3886200" cy="1143000"/>
          </a:xfrm>
        </p:spPr>
        <p:txBody>
          <a:bodyPr rIns="0" bIns="0" anchor="b" anchorCtr="0"/>
          <a:lstStyle>
            <a:lvl1pPr>
              <a:lnSpc>
                <a:spcPct val="90000"/>
              </a:lnSpc>
              <a:defRPr sz="2800" b="0">
                <a:solidFill>
                  <a:schemeClr val="bg1"/>
                </a:solidFill>
              </a:defRPr>
            </a:lvl1pPr>
          </a:lstStyle>
          <a:p>
            <a:r>
              <a:rPr lang="en-US" dirty="0" smtClean="0"/>
              <a:t>Section Title</a:t>
            </a:r>
            <a:endParaRPr lang="en-US" dirty="0"/>
          </a:p>
        </p:txBody>
      </p:sp>
      <p:sp>
        <p:nvSpPr>
          <p:cNvPr id="3" name="Subtitle 2"/>
          <p:cNvSpPr>
            <a:spLocks noGrp="1"/>
          </p:cNvSpPr>
          <p:nvPr>
            <p:ph type="subTitle" idx="1" hasCustomPrompt="1"/>
          </p:nvPr>
        </p:nvSpPr>
        <p:spPr bwMode="gray">
          <a:xfrm>
            <a:off x="1404256" y="4134995"/>
            <a:ext cx="4386944"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spTree>
    <p:extLst>
      <p:ext uri="{BB962C8B-B14F-4D97-AF65-F5344CB8AC3E}">
        <p14:creationId xmlns:p14="http://schemas.microsoft.com/office/powerpoint/2010/main" val="3796987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Section Header 3">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0633" y="911860"/>
            <a:ext cx="2488753" cy="464290"/>
          </a:xfrm>
          <a:prstGeom prst="rect">
            <a:avLst/>
          </a:prstGeom>
        </p:spPr>
      </p:pic>
      <p:sp>
        <p:nvSpPr>
          <p:cNvPr id="2" name="Title 1"/>
          <p:cNvSpPr>
            <a:spLocks noGrp="1"/>
          </p:cNvSpPr>
          <p:nvPr>
            <p:ph type="ctrTitle" hasCustomPrompt="1"/>
          </p:nvPr>
        </p:nvSpPr>
        <p:spPr bwMode="gray">
          <a:xfrm>
            <a:off x="1404256" y="2936911"/>
            <a:ext cx="3886200" cy="1143000"/>
          </a:xfrm>
        </p:spPr>
        <p:txBody>
          <a:bodyPr rIns="0" bIns="0" anchor="b" anchorCtr="0"/>
          <a:lstStyle>
            <a:lvl1pPr>
              <a:lnSpc>
                <a:spcPct val="90000"/>
              </a:lnSpc>
              <a:defRPr sz="2800" b="0">
                <a:solidFill>
                  <a:schemeClr val="bg1"/>
                </a:solidFill>
              </a:defRPr>
            </a:lvl1pPr>
          </a:lstStyle>
          <a:p>
            <a:r>
              <a:rPr lang="en-US" dirty="0" smtClean="0"/>
              <a:t>Section Title</a:t>
            </a:r>
            <a:endParaRPr lang="en-US" dirty="0"/>
          </a:p>
        </p:txBody>
      </p:sp>
      <p:sp>
        <p:nvSpPr>
          <p:cNvPr id="3" name="Subtitle 2"/>
          <p:cNvSpPr>
            <a:spLocks noGrp="1"/>
          </p:cNvSpPr>
          <p:nvPr>
            <p:ph type="subTitle" idx="1" hasCustomPrompt="1"/>
          </p:nvPr>
        </p:nvSpPr>
        <p:spPr bwMode="gray">
          <a:xfrm>
            <a:off x="1404256" y="4134995"/>
            <a:ext cx="4386944"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spTree>
    <p:extLst>
      <p:ext uri="{BB962C8B-B14F-4D97-AF65-F5344CB8AC3E}">
        <p14:creationId xmlns:p14="http://schemas.microsoft.com/office/powerpoint/2010/main" val="2415703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Section Header 4">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0633" y="911860"/>
            <a:ext cx="2488753" cy="464290"/>
          </a:xfrm>
          <a:prstGeom prst="rect">
            <a:avLst/>
          </a:prstGeom>
        </p:spPr>
      </p:pic>
      <p:sp>
        <p:nvSpPr>
          <p:cNvPr id="2" name="Title 1"/>
          <p:cNvSpPr>
            <a:spLocks noGrp="1"/>
          </p:cNvSpPr>
          <p:nvPr>
            <p:ph type="ctrTitle" hasCustomPrompt="1"/>
          </p:nvPr>
        </p:nvSpPr>
        <p:spPr bwMode="gray">
          <a:xfrm>
            <a:off x="1404256" y="2936911"/>
            <a:ext cx="3886200" cy="1143000"/>
          </a:xfrm>
        </p:spPr>
        <p:txBody>
          <a:bodyPr rIns="0" bIns="0" anchor="b" anchorCtr="0"/>
          <a:lstStyle>
            <a:lvl1pPr>
              <a:lnSpc>
                <a:spcPct val="90000"/>
              </a:lnSpc>
              <a:defRPr sz="2800" b="0">
                <a:solidFill>
                  <a:schemeClr val="bg1"/>
                </a:solidFill>
              </a:defRPr>
            </a:lvl1pPr>
          </a:lstStyle>
          <a:p>
            <a:r>
              <a:rPr lang="en-US" dirty="0" smtClean="0"/>
              <a:t>Section Title</a:t>
            </a:r>
            <a:endParaRPr lang="en-US" dirty="0"/>
          </a:p>
        </p:txBody>
      </p:sp>
      <p:sp>
        <p:nvSpPr>
          <p:cNvPr id="3" name="Subtitle 2"/>
          <p:cNvSpPr>
            <a:spLocks noGrp="1"/>
          </p:cNvSpPr>
          <p:nvPr>
            <p:ph type="subTitle" idx="1" hasCustomPrompt="1"/>
          </p:nvPr>
        </p:nvSpPr>
        <p:spPr bwMode="gray">
          <a:xfrm>
            <a:off x="1404256" y="4134995"/>
            <a:ext cx="4386944"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spTree>
    <p:extLst>
      <p:ext uri="{BB962C8B-B14F-4D97-AF65-F5344CB8AC3E}">
        <p14:creationId xmlns:p14="http://schemas.microsoft.com/office/powerpoint/2010/main" val="2438762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Section Header 5">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0633" y="911860"/>
            <a:ext cx="2488753" cy="464290"/>
          </a:xfrm>
          <a:prstGeom prst="rect">
            <a:avLst/>
          </a:prstGeom>
        </p:spPr>
      </p:pic>
      <p:sp>
        <p:nvSpPr>
          <p:cNvPr id="2" name="Title 1"/>
          <p:cNvSpPr>
            <a:spLocks noGrp="1"/>
          </p:cNvSpPr>
          <p:nvPr>
            <p:ph type="ctrTitle" hasCustomPrompt="1"/>
          </p:nvPr>
        </p:nvSpPr>
        <p:spPr bwMode="gray">
          <a:xfrm>
            <a:off x="1404256" y="2936911"/>
            <a:ext cx="3886200" cy="1143000"/>
          </a:xfrm>
        </p:spPr>
        <p:txBody>
          <a:bodyPr rIns="0" bIns="0" anchor="b" anchorCtr="0"/>
          <a:lstStyle>
            <a:lvl1pPr>
              <a:lnSpc>
                <a:spcPct val="90000"/>
              </a:lnSpc>
              <a:defRPr sz="2800" b="0">
                <a:solidFill>
                  <a:schemeClr val="bg1"/>
                </a:solidFill>
              </a:defRPr>
            </a:lvl1pPr>
          </a:lstStyle>
          <a:p>
            <a:r>
              <a:rPr lang="en-US" dirty="0" smtClean="0"/>
              <a:t>Section Title</a:t>
            </a:r>
            <a:endParaRPr lang="en-US" dirty="0"/>
          </a:p>
        </p:txBody>
      </p:sp>
      <p:sp>
        <p:nvSpPr>
          <p:cNvPr id="3" name="Subtitle 2"/>
          <p:cNvSpPr>
            <a:spLocks noGrp="1"/>
          </p:cNvSpPr>
          <p:nvPr>
            <p:ph type="subTitle" idx="1" hasCustomPrompt="1"/>
          </p:nvPr>
        </p:nvSpPr>
        <p:spPr bwMode="gray">
          <a:xfrm>
            <a:off x="1404256" y="4134995"/>
            <a:ext cx="4386944"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spTree>
    <p:extLst>
      <p:ext uri="{BB962C8B-B14F-4D97-AF65-F5344CB8AC3E}">
        <p14:creationId xmlns:p14="http://schemas.microsoft.com/office/powerpoint/2010/main" val="2649407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Section Header 6">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0633" y="911860"/>
            <a:ext cx="2488753" cy="464290"/>
          </a:xfrm>
          <a:prstGeom prst="rect">
            <a:avLst/>
          </a:prstGeom>
        </p:spPr>
      </p:pic>
      <p:sp>
        <p:nvSpPr>
          <p:cNvPr id="2" name="Title 1"/>
          <p:cNvSpPr>
            <a:spLocks noGrp="1"/>
          </p:cNvSpPr>
          <p:nvPr>
            <p:ph type="ctrTitle" hasCustomPrompt="1"/>
          </p:nvPr>
        </p:nvSpPr>
        <p:spPr bwMode="gray">
          <a:xfrm>
            <a:off x="1404256" y="2936911"/>
            <a:ext cx="3886200" cy="1143000"/>
          </a:xfrm>
        </p:spPr>
        <p:txBody>
          <a:bodyPr rIns="0" bIns="0" anchor="b" anchorCtr="0"/>
          <a:lstStyle>
            <a:lvl1pPr>
              <a:lnSpc>
                <a:spcPct val="90000"/>
              </a:lnSpc>
              <a:defRPr sz="2800" b="0">
                <a:solidFill>
                  <a:schemeClr val="bg1"/>
                </a:solidFill>
              </a:defRPr>
            </a:lvl1pPr>
          </a:lstStyle>
          <a:p>
            <a:r>
              <a:rPr lang="en-US" dirty="0" smtClean="0"/>
              <a:t>Section Title</a:t>
            </a:r>
            <a:endParaRPr lang="en-US" dirty="0"/>
          </a:p>
        </p:txBody>
      </p:sp>
      <p:sp>
        <p:nvSpPr>
          <p:cNvPr id="3" name="Subtitle 2"/>
          <p:cNvSpPr>
            <a:spLocks noGrp="1"/>
          </p:cNvSpPr>
          <p:nvPr>
            <p:ph type="subTitle" idx="1" hasCustomPrompt="1"/>
          </p:nvPr>
        </p:nvSpPr>
        <p:spPr bwMode="gray">
          <a:xfrm>
            <a:off x="1404256" y="4134995"/>
            <a:ext cx="4386944"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spTree>
    <p:extLst>
      <p:ext uri="{BB962C8B-B14F-4D97-AF65-F5344CB8AC3E}">
        <p14:creationId xmlns:p14="http://schemas.microsoft.com/office/powerpoint/2010/main" val="4018191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Section Header 7">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0633" y="911860"/>
            <a:ext cx="2488753" cy="464290"/>
          </a:xfrm>
          <a:prstGeom prst="rect">
            <a:avLst/>
          </a:prstGeom>
        </p:spPr>
      </p:pic>
      <p:sp>
        <p:nvSpPr>
          <p:cNvPr id="2" name="Title 1"/>
          <p:cNvSpPr>
            <a:spLocks noGrp="1"/>
          </p:cNvSpPr>
          <p:nvPr>
            <p:ph type="ctrTitle" hasCustomPrompt="1"/>
          </p:nvPr>
        </p:nvSpPr>
        <p:spPr bwMode="gray">
          <a:xfrm>
            <a:off x="1404256" y="2936911"/>
            <a:ext cx="3886200" cy="1143000"/>
          </a:xfrm>
        </p:spPr>
        <p:txBody>
          <a:bodyPr rIns="0" bIns="0" anchor="b" anchorCtr="0"/>
          <a:lstStyle>
            <a:lvl1pPr>
              <a:lnSpc>
                <a:spcPct val="90000"/>
              </a:lnSpc>
              <a:defRPr sz="2800" b="0">
                <a:solidFill>
                  <a:schemeClr val="bg1"/>
                </a:solidFill>
              </a:defRPr>
            </a:lvl1pPr>
          </a:lstStyle>
          <a:p>
            <a:r>
              <a:rPr lang="en-US" dirty="0" smtClean="0"/>
              <a:t>Section Title</a:t>
            </a:r>
            <a:endParaRPr lang="en-US" dirty="0"/>
          </a:p>
        </p:txBody>
      </p:sp>
      <p:sp>
        <p:nvSpPr>
          <p:cNvPr id="3" name="Subtitle 2"/>
          <p:cNvSpPr>
            <a:spLocks noGrp="1"/>
          </p:cNvSpPr>
          <p:nvPr>
            <p:ph type="subTitle" idx="1" hasCustomPrompt="1"/>
          </p:nvPr>
        </p:nvSpPr>
        <p:spPr bwMode="gray">
          <a:xfrm>
            <a:off x="1404256" y="4134995"/>
            <a:ext cx="4386944"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spTree>
    <p:extLst>
      <p:ext uri="{BB962C8B-B14F-4D97-AF65-F5344CB8AC3E}">
        <p14:creationId xmlns:p14="http://schemas.microsoft.com/office/powerpoint/2010/main" val="583110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Section Header 8">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0633" y="911860"/>
            <a:ext cx="2488753" cy="464290"/>
          </a:xfrm>
          <a:prstGeom prst="rect">
            <a:avLst/>
          </a:prstGeom>
        </p:spPr>
      </p:pic>
      <p:sp>
        <p:nvSpPr>
          <p:cNvPr id="2" name="Title 1"/>
          <p:cNvSpPr>
            <a:spLocks noGrp="1"/>
          </p:cNvSpPr>
          <p:nvPr>
            <p:ph type="ctrTitle" hasCustomPrompt="1"/>
          </p:nvPr>
        </p:nvSpPr>
        <p:spPr bwMode="gray">
          <a:xfrm>
            <a:off x="1404256" y="2936911"/>
            <a:ext cx="3886200" cy="1143000"/>
          </a:xfrm>
        </p:spPr>
        <p:txBody>
          <a:bodyPr rIns="0" bIns="0" anchor="b" anchorCtr="0"/>
          <a:lstStyle>
            <a:lvl1pPr>
              <a:lnSpc>
                <a:spcPct val="90000"/>
              </a:lnSpc>
              <a:defRPr sz="2800" b="0">
                <a:solidFill>
                  <a:schemeClr val="bg1"/>
                </a:solidFill>
              </a:defRPr>
            </a:lvl1pPr>
          </a:lstStyle>
          <a:p>
            <a:r>
              <a:rPr lang="en-US" dirty="0" smtClean="0"/>
              <a:t>Section Title</a:t>
            </a:r>
            <a:endParaRPr lang="en-US" dirty="0"/>
          </a:p>
        </p:txBody>
      </p:sp>
      <p:sp>
        <p:nvSpPr>
          <p:cNvPr id="3" name="Subtitle 2"/>
          <p:cNvSpPr>
            <a:spLocks noGrp="1"/>
          </p:cNvSpPr>
          <p:nvPr>
            <p:ph type="subTitle" idx="1" hasCustomPrompt="1"/>
          </p:nvPr>
        </p:nvSpPr>
        <p:spPr bwMode="gray">
          <a:xfrm>
            <a:off x="1404256" y="4134995"/>
            <a:ext cx="4386944"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spTree>
    <p:extLst>
      <p:ext uri="{BB962C8B-B14F-4D97-AF65-F5344CB8AC3E}">
        <p14:creationId xmlns:p14="http://schemas.microsoft.com/office/powerpoint/2010/main" val="3541021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90599" y="152400"/>
            <a:ext cx="7713969" cy="762000"/>
          </a:xfrm>
          <a:prstGeom prst="rect">
            <a:avLst/>
          </a:prstGeom>
        </p:spPr>
        <p:txBody>
          <a:bodyPr vert="horz" lIns="0" tIns="0" rIns="91440" bIns="45720" rtlCol="0" anchor="b">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01197" y="1621971"/>
            <a:ext cx="7049689" cy="4093029"/>
          </a:xfrm>
          <a:prstGeom prst="rect">
            <a:avLst/>
          </a:prstGeom>
        </p:spPr>
        <p:txBody>
          <a:bodyPr vert="horz" lIns="0" tIns="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2350008" y="6528816"/>
            <a:ext cx="850392" cy="168275"/>
          </a:xfrm>
          <a:prstGeom prst="rect">
            <a:avLst/>
          </a:prstGeom>
        </p:spPr>
        <p:txBody>
          <a:bodyPr vert="horz" wrap="none" lIns="0" tIns="0" rIns="0" bIns="0" rtlCol="0" anchor="b"/>
          <a:lstStyle>
            <a:lvl1pPr>
              <a:defRPr lang="en-US" sz="800" smtClean="0"/>
            </a:lvl1pPr>
          </a:lstStyle>
          <a:p>
            <a:fld id="{9623C80F-5998-4C5A-8426-1B9517C724DD}" type="datetimeFigureOut">
              <a:rPr lang="en-US" smtClean="0"/>
              <a:pPr/>
              <a:t>10/19/2016</a:t>
            </a:fld>
            <a:endParaRPr lang="en-US" dirty="0"/>
          </a:p>
        </p:txBody>
      </p:sp>
      <p:sp>
        <p:nvSpPr>
          <p:cNvPr id="5" name="Footer Placeholder 4"/>
          <p:cNvSpPr>
            <a:spLocks noGrp="1"/>
          </p:cNvSpPr>
          <p:nvPr>
            <p:ph type="ftr" sz="quarter" idx="3"/>
          </p:nvPr>
        </p:nvSpPr>
        <p:spPr>
          <a:xfrm>
            <a:off x="3121994" y="6485609"/>
            <a:ext cx="5181600" cy="231266"/>
          </a:xfrm>
          <a:prstGeom prst="rect">
            <a:avLst/>
          </a:prstGeom>
        </p:spPr>
        <p:txBody>
          <a:bodyPr vert="horz" lIns="0" tIns="0" rIns="0" bIns="0" rtlCol="0" anchor="b"/>
          <a:lstStyle>
            <a:lvl1pPr algn="r">
              <a:defRPr sz="1400">
                <a:solidFill>
                  <a:schemeClr val="tx1"/>
                </a:solidFill>
              </a:defRPr>
            </a:lvl1pPr>
          </a:lstStyle>
          <a:p>
            <a:endParaRPr lang="en-US" dirty="0">
              <a:solidFill>
                <a:srgbClr val="605F62"/>
              </a:solidFill>
            </a:endParaRPr>
          </a:p>
        </p:txBody>
      </p:sp>
      <p:sp>
        <p:nvSpPr>
          <p:cNvPr id="6" name="Slide Number Placeholder 5"/>
          <p:cNvSpPr>
            <a:spLocks noGrp="1"/>
          </p:cNvSpPr>
          <p:nvPr>
            <p:ph type="sldNum" sz="quarter" idx="4"/>
          </p:nvPr>
        </p:nvSpPr>
        <p:spPr>
          <a:xfrm>
            <a:off x="8305799" y="6485609"/>
            <a:ext cx="346745" cy="231266"/>
          </a:xfrm>
          <a:prstGeom prst="rect">
            <a:avLst/>
          </a:prstGeom>
        </p:spPr>
        <p:txBody>
          <a:bodyPr vert="horz" wrap="none" lIns="0" tIns="0" rIns="0" bIns="0" rtlCol="0" anchor="b"/>
          <a:lstStyle>
            <a:lvl1pPr algn="r">
              <a:defRPr sz="1400">
                <a:solidFill>
                  <a:schemeClr val="accent2"/>
                </a:solidFill>
              </a:defRPr>
            </a:lvl1pPr>
          </a:lstStyle>
          <a:p>
            <a:fld id="{0D558541-60C9-42A2-8392-FF12533A6B7A}" type="slidenum">
              <a:rPr lang="en-US" smtClean="0"/>
              <a:pPr/>
              <a:t>‹#›</a:t>
            </a:fld>
            <a:endParaRPr lang="en-US" dirty="0"/>
          </a:p>
        </p:txBody>
      </p:sp>
      <p:pic>
        <p:nvPicPr>
          <p:cNvPr id="12" name="Picture 11"/>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11097" y="474215"/>
            <a:ext cx="883922" cy="304801"/>
          </a:xfrm>
          <a:prstGeom prst="rect">
            <a:avLst/>
          </a:prstGeom>
        </p:spPr>
      </p:pic>
      <p:pic>
        <p:nvPicPr>
          <p:cNvPr id="10" name="Picture 9"/>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5924" y="6400799"/>
            <a:ext cx="1422024" cy="265285"/>
          </a:xfrm>
          <a:prstGeom prst="rect">
            <a:avLst/>
          </a:prstGeom>
        </p:spPr>
      </p:pic>
    </p:spTree>
    <p:extLst>
      <p:ext uri="{BB962C8B-B14F-4D97-AF65-F5344CB8AC3E}">
        <p14:creationId xmlns:p14="http://schemas.microsoft.com/office/powerpoint/2010/main" val="1014940469"/>
      </p:ext>
    </p:extLst>
  </p:cSld>
  <p:clrMap bg1="lt1" tx1="dk1" bg2="lt2" tx2="dk2" accent1="accent1" accent2="accent2" accent3="accent3" accent4="accent4" accent5="accent5" accent6="accent6" hlink="hlink" folHlink="folHlink"/>
  <p:sldLayoutIdLst>
    <p:sldLayoutId id="2147483678"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20"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 id="2147483721" r:id="rId23"/>
  </p:sldLayoutIdLst>
  <p:txStyles>
    <p:titleStyle>
      <a:lvl1pPr algn="l" defTabSz="914400" rtl="0" eaLnBrk="1" latinLnBrk="0" hangingPunct="1">
        <a:lnSpc>
          <a:spcPct val="85000"/>
        </a:lnSpc>
        <a:spcBef>
          <a:spcPct val="0"/>
        </a:spcBef>
        <a:buNone/>
        <a:defRPr sz="2800" kern="1200" spc="-50" baseline="0">
          <a:solidFill>
            <a:schemeClr val="tx2"/>
          </a:solidFill>
          <a:latin typeface="+mj-lt"/>
          <a:ea typeface="+mj-ea"/>
          <a:cs typeface="+mj-cs"/>
        </a:defRPr>
      </a:lvl1pPr>
    </p:titleStyle>
    <p:bodyStyle>
      <a:lvl1pPr marL="174625" indent="-174625" algn="l" defTabSz="914400" rtl="0" eaLnBrk="1" latinLnBrk="0" hangingPunct="1">
        <a:spcBef>
          <a:spcPct val="20000"/>
        </a:spcBef>
        <a:buClr>
          <a:schemeClr val="accent1"/>
        </a:buClr>
        <a:buFont typeface="Arial" pitchFamily="34" charset="0"/>
        <a:buChar char="•"/>
        <a:defRPr sz="1850" kern="1200" spc="-50" baseline="0">
          <a:solidFill>
            <a:schemeClr val="tx1"/>
          </a:solidFill>
          <a:latin typeface="+mn-lt"/>
          <a:ea typeface="+mn-ea"/>
          <a:cs typeface="+mn-cs"/>
        </a:defRPr>
      </a:lvl1pPr>
      <a:lvl2pPr marL="457200" indent="-250825" algn="l" defTabSz="914400" rtl="0" eaLnBrk="1" latinLnBrk="0" hangingPunct="1">
        <a:spcBef>
          <a:spcPct val="20000"/>
        </a:spcBef>
        <a:buClr>
          <a:srgbClr val="605F62"/>
        </a:buClr>
        <a:buFont typeface="Symbol" pitchFamily="18" charset="2"/>
        <a:buChar char="-"/>
        <a:defRPr sz="1850" kern="1200" spc="-50" baseline="0">
          <a:solidFill>
            <a:schemeClr val="tx1"/>
          </a:solidFill>
          <a:latin typeface="+mn-lt"/>
          <a:ea typeface="+mn-ea"/>
          <a:cs typeface="+mn-cs"/>
        </a:defRPr>
      </a:lvl2pPr>
      <a:lvl3pPr marL="620713" indent="-163513"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3pPr>
      <a:lvl4pPr marL="804863" indent="-173038"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3.xml"/><Relationship Id="rId1" Type="http://schemas.openxmlformats.org/officeDocument/2006/relationships/vmlDrawing" Target="../drawings/vmlDrawing1.v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3744913"/>
            <a:ext cx="5334000" cy="1143000"/>
          </a:xfrm>
        </p:spPr>
        <p:txBody>
          <a:bodyPr/>
          <a:lstStyle/>
          <a:p>
            <a:pPr indent="0"/>
            <a:r>
              <a:rPr lang="en-US" dirty="0" smtClean="0">
                <a:latin typeface="Arial" pitchFamily="34" charset="0"/>
                <a:ea typeface="ＭＳ Ｐゴシック" pitchFamily="34" charset="-128"/>
              </a:rPr>
              <a:t>ISAP:</a:t>
            </a:r>
            <a:br>
              <a:rPr lang="en-US" dirty="0" smtClean="0">
                <a:latin typeface="Arial" pitchFamily="34" charset="0"/>
                <a:ea typeface="ＭＳ Ｐゴシック" pitchFamily="34" charset="-128"/>
              </a:rPr>
            </a:br>
            <a:r>
              <a:rPr lang="en-US" dirty="0" smtClean="0">
                <a:latin typeface="Arial" pitchFamily="34" charset="0"/>
                <a:ea typeface="ＭＳ Ｐゴシック" pitchFamily="34" charset="-128"/>
              </a:rPr>
              <a:t>The History of a Significant Society</a:t>
            </a:r>
          </a:p>
        </p:txBody>
      </p:sp>
      <p:sp>
        <p:nvSpPr>
          <p:cNvPr id="4" name="Subtitle 3"/>
          <p:cNvSpPr>
            <a:spLocks noGrp="1"/>
          </p:cNvSpPr>
          <p:nvPr>
            <p:ph type="subTitle" idx="1"/>
          </p:nvPr>
        </p:nvSpPr>
        <p:spPr>
          <a:xfrm>
            <a:off x="609600" y="5181600"/>
            <a:ext cx="4386944" cy="1219200"/>
          </a:xfrm>
        </p:spPr>
        <p:txBody>
          <a:bodyPr/>
          <a:lstStyle/>
          <a:p>
            <a:r>
              <a:rPr lang="en-US" dirty="0" smtClean="0"/>
              <a:t>Tom C. Krejcie, MD</a:t>
            </a:r>
          </a:p>
          <a:p>
            <a:r>
              <a:rPr lang="en-US" dirty="0" smtClean="0"/>
              <a:t>Professor of Anesthesiology and</a:t>
            </a:r>
          </a:p>
          <a:p>
            <a:r>
              <a:rPr lang="en-US" dirty="0" smtClean="0"/>
              <a:t>Associate Chief Medical Officer</a:t>
            </a:r>
          </a:p>
          <a:p>
            <a:endParaRPr lang="en-US" sz="1000" dirty="0" smtClean="0"/>
          </a:p>
          <a:p>
            <a:r>
              <a:rPr lang="en-US" dirty="0" smtClean="0"/>
              <a:t>October 21, 2016</a:t>
            </a:r>
            <a:endParaRPr lang="en-US" dirty="0"/>
          </a:p>
        </p:txBody>
      </p:sp>
      <p:sp>
        <p:nvSpPr>
          <p:cNvPr id="5" name="Rectangle 4"/>
          <p:cNvSpPr/>
          <p:nvPr/>
        </p:nvSpPr>
        <p:spPr>
          <a:xfrm>
            <a:off x="1524000" y="1714500"/>
            <a:ext cx="2438400" cy="2209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752600"/>
            <a:ext cx="2133599" cy="2133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91508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86000" y="1066800"/>
            <a:ext cx="4241389" cy="5678805"/>
          </a:xfrm>
          <a:prstGeom prst="rect">
            <a:avLst/>
          </a:prstGeom>
        </p:spPr>
      </p:pic>
      <p:sp>
        <p:nvSpPr>
          <p:cNvPr id="11" name="Title 1"/>
          <p:cNvSpPr>
            <a:spLocks noGrp="1"/>
          </p:cNvSpPr>
          <p:nvPr>
            <p:ph type="title"/>
          </p:nvPr>
        </p:nvSpPr>
        <p:spPr>
          <a:xfrm>
            <a:off x="990599" y="152400"/>
            <a:ext cx="7713969" cy="762000"/>
          </a:xfrm>
        </p:spPr>
        <p:txBody>
          <a:bodyPr/>
          <a:lstStyle/>
          <a:p>
            <a:r>
              <a:rPr lang="en-US" dirty="0" smtClean="0"/>
              <a:t>SIVA: The Birth of a New Society</a:t>
            </a:r>
            <a:endParaRPr lang="en-US" dirty="0"/>
          </a:p>
        </p:txBody>
      </p:sp>
      <p:sp>
        <p:nvSpPr>
          <p:cNvPr id="4" name="TextBox 3"/>
          <p:cNvSpPr txBox="1"/>
          <p:nvPr/>
        </p:nvSpPr>
        <p:spPr>
          <a:xfrm>
            <a:off x="762000" y="4038600"/>
            <a:ext cx="1752600" cy="323201"/>
          </a:xfrm>
          <a:prstGeom prst="rect">
            <a:avLst/>
          </a:prstGeom>
          <a:noFill/>
        </p:spPr>
        <p:txBody>
          <a:bodyPr wrap="square" lIns="0" tIns="0" rIns="0" bIns="0" rtlCol="0">
            <a:noAutofit/>
          </a:bodyPr>
          <a:lstStyle/>
          <a:p>
            <a:pPr>
              <a:lnSpc>
                <a:spcPct val="90000"/>
              </a:lnSpc>
              <a:spcBef>
                <a:spcPts val="600"/>
              </a:spcBef>
            </a:pPr>
            <a:r>
              <a:rPr lang="en-US" sz="1850" spc="-50" dirty="0" smtClean="0">
                <a:solidFill>
                  <a:srgbClr val="FF0000"/>
                </a:solidFill>
              </a:rPr>
              <a:t>2 November  1993</a:t>
            </a:r>
            <a:endParaRPr lang="en-US" sz="1850" spc="-50" dirty="0">
              <a:solidFill>
                <a:srgbClr val="FF0000"/>
              </a:solidFill>
            </a:endParaRPr>
          </a:p>
        </p:txBody>
      </p:sp>
    </p:spTree>
    <p:extLst>
      <p:ext uri="{BB962C8B-B14F-4D97-AF65-F5344CB8AC3E}">
        <p14:creationId xmlns:p14="http://schemas.microsoft.com/office/powerpoint/2010/main" val="42756962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609600" y="922283"/>
            <a:ext cx="6854952" cy="381000"/>
          </a:xfrm>
        </p:spPr>
        <p:txBody>
          <a:bodyPr/>
          <a:lstStyle/>
          <a:p>
            <a:r>
              <a:rPr lang="en-US" b="1" dirty="0" smtClean="0">
                <a:solidFill>
                  <a:srgbClr val="7030A0"/>
                </a:solidFill>
                <a:ea typeface="ＭＳ Ｐゴシック" pitchFamily="34" charset="-128"/>
              </a:rPr>
              <a:t>Past Presidents</a:t>
            </a:r>
            <a:endParaRPr lang="en-US" b="1" dirty="0" smtClean="0">
              <a:solidFill>
                <a:srgbClr val="7030A0"/>
              </a:solidFill>
            </a:endParaRPr>
          </a:p>
          <a:p>
            <a:endParaRPr lang="en-US" dirty="0"/>
          </a:p>
        </p:txBody>
      </p:sp>
      <p:graphicFrame>
        <p:nvGraphicFramePr>
          <p:cNvPr id="13" name="Table 12"/>
          <p:cNvGraphicFramePr>
            <a:graphicFrameLocks noGrp="1"/>
          </p:cNvGraphicFramePr>
          <p:nvPr>
            <p:extLst>
              <p:ext uri="{D42A27DB-BD31-4B8C-83A1-F6EECF244321}">
                <p14:modId xmlns:p14="http://schemas.microsoft.com/office/powerpoint/2010/main" val="426918669"/>
              </p:ext>
            </p:extLst>
          </p:nvPr>
        </p:nvGraphicFramePr>
        <p:xfrm>
          <a:off x="838200" y="1176091"/>
          <a:ext cx="7162800" cy="5181607"/>
        </p:xfrm>
        <a:graphic>
          <a:graphicData uri="http://schemas.openxmlformats.org/drawingml/2006/table">
            <a:tbl>
              <a:tblPr>
                <a:tableStyleId>{5C22544A-7EE6-4342-B048-85BDC9FD1C3A}</a:tableStyleId>
              </a:tblPr>
              <a:tblGrid>
                <a:gridCol w="2050647"/>
                <a:gridCol w="2656520"/>
                <a:gridCol w="2455633"/>
              </a:tblGrid>
              <a:tr h="193794">
                <a:tc>
                  <a:txBody>
                    <a:bodyPr/>
                    <a:lstStyle/>
                    <a:p>
                      <a:pPr algn="l" fontAlgn="b"/>
                      <a:r>
                        <a:rPr lang="en-US" sz="900" u="none" strike="noStrike" dirty="0">
                          <a:effectLst/>
                        </a:rPr>
                        <a:t>1990-1991</a:t>
                      </a:r>
                      <a:endParaRPr lang="en-US" sz="9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dirty="0">
                          <a:effectLst/>
                        </a:rPr>
                        <a:t>2000-2001</a:t>
                      </a:r>
                      <a:endParaRPr lang="en-US" sz="9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dirty="0">
                          <a:effectLst/>
                        </a:rPr>
                        <a:t>2009</a:t>
                      </a:r>
                      <a:endParaRPr lang="en-US" sz="900" b="0" i="0" u="none" strike="noStrike" dirty="0">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1200" u="none" strike="noStrike" dirty="0">
                          <a:effectLst/>
                        </a:rPr>
                        <a:t>Elemer Zsigmond,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James G. Bovill, MD, PhD, </a:t>
                      </a:r>
                      <a:r>
                        <a:rPr lang="en-US" sz="1200" u="none" strike="noStrike" dirty="0" err="1">
                          <a:effectLst/>
                        </a:rPr>
                        <a:t>FCARCSI</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Thomas Schnider, MD</a:t>
                      </a:r>
                      <a:endParaRPr lang="en-US" sz="12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a:effectLst/>
                        </a:rPr>
                        <a:t>University of Illinois, Chicago</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Uithoorn, The Netherlands</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de-DE" sz="800" u="none" strike="noStrike" dirty="0">
                          <a:effectLst/>
                        </a:rPr>
                        <a:t>Institut für Anästhesiologie, St Gallen, Switzerland</a:t>
                      </a:r>
                      <a:endParaRPr lang="de-DE" sz="800" b="0" i="0" u="none" strike="noStrike" dirty="0">
                        <a:solidFill>
                          <a:srgbClr val="000000"/>
                        </a:solidFill>
                        <a:effectLst/>
                        <a:latin typeface="Calibri" panose="020F0502020204030204" pitchFamily="34" charset="0"/>
                      </a:endParaRPr>
                    </a:p>
                  </a:txBody>
                  <a:tcPr marL="4415" marR="4415" marT="4415" marB="0" anchor="b"/>
                </a:tc>
              </a:tr>
              <a:tr h="101105">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900" u="none" strike="noStrike">
                          <a:effectLst/>
                        </a:rPr>
                        <a:t>1993</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dirty="0">
                          <a:effectLst/>
                        </a:rPr>
                        <a:t>2002</a:t>
                      </a:r>
                      <a:endParaRPr lang="en-US" sz="9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2010</a:t>
                      </a:r>
                      <a:endParaRPr lang="en-US" sz="9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1200" u="none" strike="noStrike" dirty="0">
                          <a:effectLst/>
                        </a:rPr>
                        <a:t>Tony Ivankovich,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John W. Sear, </a:t>
                      </a:r>
                      <a:r>
                        <a:rPr lang="en-US" sz="900" u="none" strike="noStrike" dirty="0">
                          <a:effectLst/>
                        </a:rPr>
                        <a:t>MA, BSc, MBBS, PhD, FFARCS, FANZCA</a:t>
                      </a:r>
                      <a:endParaRPr lang="en-US" sz="9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Pamela Flood, MD</a:t>
                      </a:r>
                      <a:endParaRPr lang="en-US" sz="12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a:effectLst/>
                        </a:rPr>
                        <a:t>Rush University Medical Center, Chicago</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University of Oxford, UK</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dirty="0">
                          <a:effectLst/>
                        </a:rPr>
                        <a:t>Columbia University</a:t>
                      </a:r>
                      <a:endParaRPr lang="en-US" sz="800" b="0" i="0" u="none" strike="noStrike" dirty="0">
                        <a:solidFill>
                          <a:srgbClr val="000000"/>
                        </a:solidFill>
                        <a:effectLst/>
                        <a:latin typeface="Calibri" panose="020F0502020204030204" pitchFamily="34" charset="0"/>
                      </a:endParaRPr>
                    </a:p>
                  </a:txBody>
                  <a:tcPr marL="4415" marR="4415" marT="4415" marB="0" anchor="b"/>
                </a:tc>
              </a:tr>
              <a:tr h="101105">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900" u="none" strike="noStrike">
                          <a:effectLst/>
                        </a:rPr>
                        <a:t>1994</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2003</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2011</a:t>
                      </a:r>
                      <a:endParaRPr lang="en-US" sz="9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1200" u="none" strike="noStrike" dirty="0">
                          <a:effectLst/>
                        </a:rPr>
                        <a:t>Ted Stanley,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Tony Gin, MD, FANZCA</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Thomas K. Henthorn, MD</a:t>
                      </a:r>
                      <a:endParaRPr lang="en-US" sz="12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a:effectLst/>
                        </a:rPr>
                        <a:t>University of Utah</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Chinese University of Hong Kong</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dirty="0">
                          <a:effectLst/>
                        </a:rPr>
                        <a:t>University of Colorado - Denver</a:t>
                      </a:r>
                      <a:endParaRPr lang="en-US" sz="800" b="0" i="0" u="none" strike="noStrike" dirty="0">
                        <a:solidFill>
                          <a:srgbClr val="000000"/>
                        </a:solidFill>
                        <a:effectLst/>
                        <a:latin typeface="Calibri" panose="020F0502020204030204" pitchFamily="34" charset="0"/>
                      </a:endParaRPr>
                    </a:p>
                  </a:txBody>
                  <a:tcPr marL="4415" marR="4415" marT="4415" marB="0" anchor="b"/>
                </a:tc>
              </a:tr>
              <a:tr h="101105">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900" u="none" strike="noStrike">
                          <a:effectLst/>
                        </a:rPr>
                        <a:t>1995</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2004</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2012</a:t>
                      </a:r>
                      <a:endParaRPr lang="en-US" sz="9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de-DE" sz="1200" u="none" strike="noStrike" dirty="0">
                          <a:effectLst/>
                        </a:rPr>
                        <a:t>Peter Sebel, MBBS, PhD, MBA</a:t>
                      </a:r>
                      <a:endParaRPr lang="de-DE"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a:effectLst/>
                        </a:rPr>
                        <a:t>Adrian W. Gelb, MB, ChB</a:t>
                      </a:r>
                      <a:endParaRPr lang="en-US" sz="12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Tom C. Krejcie, MD</a:t>
                      </a:r>
                      <a:endParaRPr lang="en-US" sz="12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a:effectLst/>
                        </a:rPr>
                        <a:t>Emory University, Atlanta Georgia</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University of California, San Francisco</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dirty="0">
                          <a:effectLst/>
                        </a:rPr>
                        <a:t>Northwestern University</a:t>
                      </a:r>
                      <a:endParaRPr lang="en-US" sz="800" b="0" i="0" u="none" strike="noStrike" dirty="0">
                        <a:solidFill>
                          <a:srgbClr val="000000"/>
                        </a:solidFill>
                        <a:effectLst/>
                        <a:latin typeface="Calibri" panose="020F0502020204030204" pitchFamily="34" charset="0"/>
                      </a:endParaRPr>
                    </a:p>
                  </a:txBody>
                  <a:tcPr marL="4415" marR="4415" marT="4415" marB="0" anchor="b"/>
                </a:tc>
              </a:tr>
              <a:tr h="101105">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900" u="none" strike="noStrike">
                          <a:effectLst/>
                        </a:rPr>
                        <a:t>1996</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2005</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2013</a:t>
                      </a:r>
                      <a:endParaRPr lang="en-US" sz="9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1200" u="none" strike="noStrike" dirty="0">
                          <a:effectLst/>
                        </a:rPr>
                        <a:t>Peter Glass,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Talmage D. Egan,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Ken B. Johnson, MD</a:t>
                      </a:r>
                      <a:endParaRPr lang="en-US" sz="12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a:effectLst/>
                        </a:rPr>
                        <a:t>Stony Brook University, New York</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University of Utah</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dirty="0">
                          <a:effectLst/>
                        </a:rPr>
                        <a:t>University of Utah</a:t>
                      </a:r>
                      <a:endParaRPr lang="en-US" sz="800" b="0" i="0" u="none" strike="noStrike" dirty="0">
                        <a:solidFill>
                          <a:srgbClr val="000000"/>
                        </a:solidFill>
                        <a:effectLst/>
                        <a:latin typeface="Calibri" panose="020F0502020204030204" pitchFamily="34" charset="0"/>
                      </a:endParaRPr>
                    </a:p>
                  </a:txBody>
                  <a:tcPr marL="4415" marR="4415" marT="4415" marB="0" anchor="b"/>
                </a:tc>
              </a:tr>
              <a:tr h="101105">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900" u="none" strike="noStrike">
                          <a:effectLst/>
                        </a:rPr>
                        <a:t>1997</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2006</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2014</a:t>
                      </a:r>
                      <a:endParaRPr lang="en-US" sz="9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1200" u="none" strike="noStrike" dirty="0">
                          <a:effectLst/>
                        </a:rPr>
                        <a:t>Kenneth J. Tuman,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a:effectLst/>
                        </a:rPr>
                        <a:t>Steven L. Shafer, MD</a:t>
                      </a:r>
                      <a:endParaRPr lang="en-US" sz="12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Yuguang Huang, MD</a:t>
                      </a:r>
                      <a:endParaRPr lang="en-US" sz="12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a:effectLst/>
                        </a:rPr>
                        <a:t>Rush University Medical Center, Chicago</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Stanford University</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Peking Union Medical College Hospital</a:t>
                      </a:r>
                      <a:endParaRPr lang="en-US" sz="800" b="0" i="0" u="none" strike="noStrike">
                        <a:solidFill>
                          <a:srgbClr val="000000"/>
                        </a:solidFill>
                        <a:effectLst/>
                        <a:latin typeface="Calibri" panose="020F0502020204030204" pitchFamily="34" charset="0"/>
                      </a:endParaRPr>
                    </a:p>
                  </a:txBody>
                  <a:tcPr marL="4415" marR="4415" marT="4415" marB="0" anchor="b"/>
                </a:tc>
              </a:tr>
              <a:tr h="101105">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900" u="none" strike="noStrike">
                          <a:effectLst/>
                        </a:rPr>
                        <a:t>1998</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2007</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2015</a:t>
                      </a:r>
                      <a:endParaRPr lang="en-US" sz="9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1200" u="none" strike="noStrike" dirty="0">
                          <a:effectLst/>
                        </a:rPr>
                        <a:t>Michael B. Howie,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a:effectLst/>
                        </a:rPr>
                        <a:t>Michel Struys, MD, PhD</a:t>
                      </a:r>
                      <a:endParaRPr lang="en-US" sz="12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James M. Sonner, MD</a:t>
                      </a:r>
                      <a:endParaRPr lang="en-US" sz="12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a:effectLst/>
                        </a:rPr>
                        <a:t>The Ohio State University</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University Medical Center Groningen, The Netherlands</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University of California - San Francisco</a:t>
                      </a:r>
                      <a:endParaRPr lang="en-US" sz="800" b="0" i="0" u="none" strike="noStrike">
                        <a:solidFill>
                          <a:srgbClr val="000000"/>
                        </a:solidFill>
                        <a:effectLst/>
                        <a:latin typeface="Calibri" panose="020F0502020204030204" pitchFamily="34" charset="0"/>
                      </a:endParaRPr>
                    </a:p>
                  </a:txBody>
                  <a:tcPr marL="4415" marR="4415" marT="4415" marB="0" anchor="b"/>
                </a:tc>
              </a:tr>
              <a:tr h="101105">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900" u="none" strike="noStrike">
                          <a:effectLst/>
                        </a:rPr>
                        <a:t>1999</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2008</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2016</a:t>
                      </a:r>
                      <a:endParaRPr lang="en-US" sz="9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1200" u="none" strike="noStrike" dirty="0">
                          <a:effectLst/>
                        </a:rPr>
                        <a:t>Paul White,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a:effectLst/>
                        </a:rPr>
                        <a:t>Tong J. Gan, MD</a:t>
                      </a:r>
                      <a:endParaRPr lang="en-US" sz="12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Vesna </a:t>
                      </a:r>
                      <a:r>
                        <a:rPr lang="en-US" sz="1200" u="none" strike="noStrike" dirty="0" smtClean="0">
                          <a:effectLst/>
                        </a:rPr>
                        <a:t>Jevtovic-Todorovic, </a:t>
                      </a:r>
                      <a:r>
                        <a:rPr lang="en-US" sz="1000" u="none" strike="noStrike" dirty="0" smtClean="0">
                          <a:effectLst/>
                        </a:rPr>
                        <a:t>MD, PhD, MBA</a:t>
                      </a:r>
                      <a:endParaRPr lang="en-US" sz="10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dirty="0">
                          <a:effectLst/>
                        </a:rPr>
                        <a:t>University of Texas</a:t>
                      </a:r>
                      <a:endParaRPr lang="en-US" sz="8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Duke University</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dirty="0">
                          <a:effectLst/>
                        </a:rPr>
                        <a:t>University of Colorado - Denver</a:t>
                      </a:r>
                      <a:endParaRPr lang="en-US" sz="800" b="0" i="0" u="none" strike="noStrike" dirty="0">
                        <a:solidFill>
                          <a:srgbClr val="000000"/>
                        </a:solidFill>
                        <a:effectLst/>
                        <a:latin typeface="Calibri" panose="020F0502020204030204" pitchFamily="34" charset="0"/>
                      </a:endParaRPr>
                    </a:p>
                  </a:txBody>
                  <a:tcPr marL="4415" marR="4415" marT="4415" marB="0" anchor="b"/>
                </a:tc>
              </a:tr>
            </a:tbl>
          </a:graphicData>
        </a:graphic>
      </p:graphicFrame>
      <p:sp>
        <p:nvSpPr>
          <p:cNvPr id="6" name="Rectangle 5"/>
          <p:cNvSpPr/>
          <p:nvPr/>
        </p:nvSpPr>
        <p:spPr>
          <a:xfrm>
            <a:off x="759372" y="3208283"/>
            <a:ext cx="1983828" cy="5255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59372" y="3888302"/>
            <a:ext cx="1983828" cy="5255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59372" y="4488951"/>
            <a:ext cx="1983828" cy="6243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990599" y="152400"/>
            <a:ext cx="7713969" cy="762000"/>
          </a:xfrm>
        </p:spPr>
        <p:txBody>
          <a:bodyPr/>
          <a:lstStyle/>
          <a:p>
            <a:r>
              <a:rPr lang="en-US" dirty="0" smtClean="0"/>
              <a:t>SIVA: The Birth of a New Society</a:t>
            </a:r>
            <a:endParaRPr lang="en-US" dirty="0"/>
          </a:p>
        </p:txBody>
      </p:sp>
    </p:spTree>
    <p:extLst>
      <p:ext uri="{BB962C8B-B14F-4D97-AF65-F5344CB8AC3E}">
        <p14:creationId xmlns:p14="http://schemas.microsoft.com/office/powerpoint/2010/main" val="25986634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88331" y="990600"/>
            <a:ext cx="5367338" cy="5192613"/>
          </a:xfrm>
          <a:prstGeom prst="rect">
            <a:avLst/>
          </a:prstGeom>
        </p:spPr>
      </p:pic>
      <p:sp>
        <p:nvSpPr>
          <p:cNvPr id="8" name="Title 1"/>
          <p:cNvSpPr>
            <a:spLocks noGrp="1"/>
          </p:cNvSpPr>
          <p:nvPr>
            <p:ph type="title"/>
          </p:nvPr>
        </p:nvSpPr>
        <p:spPr>
          <a:xfrm>
            <a:off x="990599" y="152400"/>
            <a:ext cx="7713969" cy="762000"/>
          </a:xfrm>
        </p:spPr>
        <p:txBody>
          <a:bodyPr/>
          <a:lstStyle/>
          <a:p>
            <a:r>
              <a:rPr lang="en-US" dirty="0" smtClean="0"/>
              <a:t>SIVA: The Birth of a New Society</a:t>
            </a:r>
            <a:endParaRPr lang="en-US" dirty="0"/>
          </a:p>
        </p:txBody>
      </p:sp>
    </p:spTree>
    <p:extLst>
      <p:ext uri="{BB962C8B-B14F-4D97-AF65-F5344CB8AC3E}">
        <p14:creationId xmlns:p14="http://schemas.microsoft.com/office/powerpoint/2010/main" val="4286124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153046" y="914400"/>
            <a:ext cx="4863994" cy="5486400"/>
          </a:xfrm>
          <a:prstGeom prst="rect">
            <a:avLst/>
          </a:prstGeom>
        </p:spPr>
      </p:pic>
      <p:sp>
        <p:nvSpPr>
          <p:cNvPr id="8" name="Title 1"/>
          <p:cNvSpPr>
            <a:spLocks noGrp="1"/>
          </p:cNvSpPr>
          <p:nvPr>
            <p:ph type="title"/>
          </p:nvPr>
        </p:nvSpPr>
        <p:spPr>
          <a:xfrm>
            <a:off x="990599" y="152400"/>
            <a:ext cx="7713969" cy="762000"/>
          </a:xfrm>
        </p:spPr>
        <p:txBody>
          <a:bodyPr/>
          <a:lstStyle/>
          <a:p>
            <a:r>
              <a:rPr lang="en-US" dirty="0" smtClean="0"/>
              <a:t>SIVA: The Birth of a New Society</a:t>
            </a:r>
            <a:endParaRPr lang="en-US" dirty="0"/>
          </a:p>
        </p:txBody>
      </p:sp>
    </p:spTree>
    <p:extLst>
      <p:ext uri="{BB962C8B-B14F-4D97-AF65-F5344CB8AC3E}">
        <p14:creationId xmlns:p14="http://schemas.microsoft.com/office/powerpoint/2010/main" val="17674147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76670" y="897583"/>
            <a:ext cx="4991012" cy="5503217"/>
          </a:xfrm>
          <a:prstGeom prst="rect">
            <a:avLst/>
          </a:prstGeom>
        </p:spPr>
      </p:pic>
      <p:sp>
        <p:nvSpPr>
          <p:cNvPr id="6" name="Rectangle 5"/>
          <p:cNvSpPr/>
          <p:nvPr/>
        </p:nvSpPr>
        <p:spPr>
          <a:xfrm>
            <a:off x="2076670" y="5257800"/>
            <a:ext cx="2419130" cy="838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800600" y="1708982"/>
            <a:ext cx="1981200" cy="6532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990599" y="152400"/>
            <a:ext cx="7713969" cy="762000"/>
          </a:xfrm>
        </p:spPr>
        <p:txBody>
          <a:bodyPr/>
          <a:lstStyle/>
          <a:p>
            <a:r>
              <a:rPr lang="en-US" dirty="0" smtClean="0"/>
              <a:t>SIVA: The Birth of a New Society</a:t>
            </a:r>
            <a:endParaRPr lang="en-US" dirty="0"/>
          </a:p>
        </p:txBody>
      </p:sp>
    </p:spTree>
    <p:extLst>
      <p:ext uri="{BB962C8B-B14F-4D97-AF65-F5344CB8AC3E}">
        <p14:creationId xmlns:p14="http://schemas.microsoft.com/office/powerpoint/2010/main" val="31506099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1524000"/>
            <a:ext cx="7924800" cy="2286000"/>
          </a:xfrm>
          <a:prstGeom prst="rect">
            <a:avLst/>
          </a:prstGeom>
          <a:noFill/>
        </p:spPr>
        <p:txBody>
          <a:bodyPr wrap="square" lIns="0" tIns="0" rIns="0" bIns="0" rtlCol="0">
            <a:noAutofit/>
          </a:bodyPr>
          <a:lstStyle/>
          <a:p>
            <a:pPr marL="227013" indent="-227013">
              <a:lnSpc>
                <a:spcPct val="90000"/>
              </a:lnSpc>
              <a:spcBef>
                <a:spcPts val="600"/>
              </a:spcBef>
              <a:buClr>
                <a:srgbClr val="7030A0"/>
              </a:buClr>
              <a:buSzPct val="125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The CME and meeting sponsorship for Third thru Seventh Annual Meetings (1994 </a:t>
            </a: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1997) was provided for provided by Ohio State</a:t>
            </a:r>
          </a:p>
          <a:p>
            <a:pPr marL="227013" indent="-227013">
              <a:lnSpc>
                <a:spcPct val="90000"/>
              </a:lnSpc>
              <a:spcBef>
                <a:spcPts val="600"/>
              </a:spcBef>
              <a:buClr>
                <a:srgbClr val="7030A0"/>
              </a:buClr>
              <a:buSzPct val="125000"/>
              <a:buFont typeface="Arial" panose="020B0604020202020204" pitchFamily="34" charset="0"/>
              <a:buChar char="•"/>
            </a:pPr>
            <a:endParaRPr lang="en-US" sz="800" dirty="0" smtClean="0">
              <a:latin typeface="Arial" panose="020B0604020202020204" pitchFamily="34" charset="0"/>
              <a:cs typeface="Arial" panose="020B0604020202020204" pitchFamily="34" charset="0"/>
            </a:endParaRPr>
          </a:p>
          <a:p>
            <a:pPr marL="227013" indent="-227013">
              <a:lnSpc>
                <a:spcPct val="90000"/>
              </a:lnSpc>
              <a:spcBef>
                <a:spcPts val="600"/>
              </a:spcBef>
              <a:buClr>
                <a:srgbClr val="7030A0"/>
              </a:buClr>
              <a:buSzPct val="125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The meeting Chair for all five meetings was Michael B. Howie</a:t>
            </a:r>
          </a:p>
          <a:p>
            <a:pPr marL="227013" indent="-227013">
              <a:lnSpc>
                <a:spcPct val="90000"/>
              </a:lnSpc>
              <a:spcBef>
                <a:spcPts val="600"/>
              </a:spcBef>
              <a:buClr>
                <a:srgbClr val="7030A0"/>
              </a:buClr>
              <a:buSzPct val="125000"/>
              <a:buFont typeface="Arial" panose="020B0604020202020204" pitchFamily="34" charset="0"/>
              <a:buChar char="•"/>
            </a:pPr>
            <a:endParaRPr lang="en-US" sz="800" dirty="0" smtClean="0">
              <a:latin typeface="Arial" panose="020B0604020202020204" pitchFamily="34" charset="0"/>
              <a:cs typeface="Arial" panose="020B0604020202020204" pitchFamily="34" charset="0"/>
            </a:endParaRPr>
          </a:p>
          <a:p>
            <a:pPr marL="227013" indent="-227013">
              <a:lnSpc>
                <a:spcPct val="90000"/>
              </a:lnSpc>
              <a:spcBef>
                <a:spcPts val="600"/>
              </a:spcBef>
              <a:buClr>
                <a:srgbClr val="7030A0"/>
              </a:buClr>
              <a:buSzPct val="125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For the Seventh Annual Meeting (1998) he actually had assistance from Peter Glass (1996 President) and Paul White (1999 President)</a:t>
            </a:r>
          </a:p>
        </p:txBody>
      </p:sp>
      <p:pic>
        <p:nvPicPr>
          <p:cNvPr id="5" name="Picture 4"/>
          <p:cNvPicPr>
            <a:picLocks noChangeAspect="1"/>
          </p:cNvPicPr>
          <p:nvPr/>
        </p:nvPicPr>
        <p:blipFill>
          <a:blip r:embed="rId2"/>
          <a:stretch>
            <a:fillRect/>
          </a:stretch>
        </p:blipFill>
        <p:spPr>
          <a:xfrm>
            <a:off x="1600200" y="128226"/>
            <a:ext cx="5029200" cy="1066800"/>
          </a:xfrm>
          <a:prstGeom prst="rect">
            <a:avLst/>
          </a:prstGeom>
        </p:spPr>
      </p:pic>
    </p:spTree>
    <p:extLst>
      <p:ext uri="{BB962C8B-B14F-4D97-AF65-F5344CB8AC3E}">
        <p14:creationId xmlns:p14="http://schemas.microsoft.com/office/powerpoint/2010/main" val="2732862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609600" y="922283"/>
            <a:ext cx="6854952" cy="381000"/>
          </a:xfrm>
        </p:spPr>
        <p:txBody>
          <a:bodyPr/>
          <a:lstStyle/>
          <a:p>
            <a:r>
              <a:rPr lang="en-US" b="1" dirty="0" smtClean="0">
                <a:solidFill>
                  <a:srgbClr val="7030A0"/>
                </a:solidFill>
                <a:ea typeface="ＭＳ Ｐゴシック" pitchFamily="34" charset="-128"/>
              </a:rPr>
              <a:t>Past Presidents</a:t>
            </a:r>
            <a:endParaRPr lang="en-US" b="1" dirty="0" smtClean="0">
              <a:solidFill>
                <a:srgbClr val="7030A0"/>
              </a:solidFill>
            </a:endParaRPr>
          </a:p>
          <a:p>
            <a:endParaRPr lang="en-US" dirty="0"/>
          </a:p>
        </p:txBody>
      </p:sp>
      <p:graphicFrame>
        <p:nvGraphicFramePr>
          <p:cNvPr id="13" name="Table 12"/>
          <p:cNvGraphicFramePr>
            <a:graphicFrameLocks noGrp="1"/>
          </p:cNvGraphicFramePr>
          <p:nvPr>
            <p:extLst>
              <p:ext uri="{D42A27DB-BD31-4B8C-83A1-F6EECF244321}">
                <p14:modId xmlns:p14="http://schemas.microsoft.com/office/powerpoint/2010/main" val="3210838698"/>
              </p:ext>
            </p:extLst>
          </p:nvPr>
        </p:nvGraphicFramePr>
        <p:xfrm>
          <a:off x="838200" y="1176091"/>
          <a:ext cx="7162800" cy="5181607"/>
        </p:xfrm>
        <a:graphic>
          <a:graphicData uri="http://schemas.openxmlformats.org/drawingml/2006/table">
            <a:tbl>
              <a:tblPr>
                <a:tableStyleId>{5C22544A-7EE6-4342-B048-85BDC9FD1C3A}</a:tableStyleId>
              </a:tblPr>
              <a:tblGrid>
                <a:gridCol w="2050647"/>
                <a:gridCol w="2656520"/>
                <a:gridCol w="2455633"/>
              </a:tblGrid>
              <a:tr h="193794">
                <a:tc>
                  <a:txBody>
                    <a:bodyPr/>
                    <a:lstStyle/>
                    <a:p>
                      <a:pPr algn="l" fontAlgn="b"/>
                      <a:r>
                        <a:rPr lang="en-US" sz="900" u="none" strike="noStrike" dirty="0">
                          <a:effectLst/>
                        </a:rPr>
                        <a:t>1990-1991</a:t>
                      </a:r>
                      <a:endParaRPr lang="en-US" sz="9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dirty="0">
                          <a:effectLst/>
                        </a:rPr>
                        <a:t>2000-2001</a:t>
                      </a:r>
                      <a:endParaRPr lang="en-US" sz="9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dirty="0">
                          <a:effectLst/>
                        </a:rPr>
                        <a:t>2009</a:t>
                      </a:r>
                      <a:endParaRPr lang="en-US" sz="900" b="0" i="0" u="none" strike="noStrike" dirty="0">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1200" u="none" strike="noStrike" dirty="0">
                          <a:effectLst/>
                        </a:rPr>
                        <a:t>Elemer Zsigmond,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James G. Bovill, MD, PhD, </a:t>
                      </a:r>
                      <a:r>
                        <a:rPr lang="en-US" sz="1200" u="none" strike="noStrike" dirty="0" err="1">
                          <a:effectLst/>
                        </a:rPr>
                        <a:t>FCARCSI</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Thomas Schnider, MD</a:t>
                      </a:r>
                      <a:endParaRPr lang="en-US" sz="12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a:effectLst/>
                        </a:rPr>
                        <a:t>University of Illinois, Chicago</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Uithoorn, The Netherlands</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de-DE" sz="800" u="none" strike="noStrike" dirty="0">
                          <a:effectLst/>
                        </a:rPr>
                        <a:t>Institut für Anästhesiologie, St Gallen, Switzerland</a:t>
                      </a:r>
                      <a:endParaRPr lang="de-DE" sz="800" b="0" i="0" u="none" strike="noStrike" dirty="0">
                        <a:solidFill>
                          <a:srgbClr val="000000"/>
                        </a:solidFill>
                        <a:effectLst/>
                        <a:latin typeface="Calibri" panose="020F0502020204030204" pitchFamily="34" charset="0"/>
                      </a:endParaRPr>
                    </a:p>
                  </a:txBody>
                  <a:tcPr marL="4415" marR="4415" marT="4415" marB="0" anchor="b"/>
                </a:tc>
              </a:tr>
              <a:tr h="101105">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900" u="none" strike="noStrike">
                          <a:effectLst/>
                        </a:rPr>
                        <a:t>1993</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dirty="0">
                          <a:effectLst/>
                        </a:rPr>
                        <a:t>2002</a:t>
                      </a:r>
                      <a:endParaRPr lang="en-US" sz="9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2010</a:t>
                      </a:r>
                      <a:endParaRPr lang="en-US" sz="9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1200" u="none" strike="noStrike" dirty="0">
                          <a:effectLst/>
                        </a:rPr>
                        <a:t>Tony Ivankovich,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John W. Sear, </a:t>
                      </a:r>
                      <a:r>
                        <a:rPr lang="en-US" sz="900" u="none" strike="noStrike" dirty="0">
                          <a:effectLst/>
                        </a:rPr>
                        <a:t>MA, BSc, MBBS, PhD, FFARCS, FANZCA</a:t>
                      </a:r>
                      <a:endParaRPr lang="en-US" sz="9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Pamela Flood, MD</a:t>
                      </a:r>
                      <a:endParaRPr lang="en-US" sz="12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a:effectLst/>
                        </a:rPr>
                        <a:t>Rush University Medical Center, Chicago</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University of Oxford, UK</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dirty="0">
                          <a:effectLst/>
                        </a:rPr>
                        <a:t>Columbia University</a:t>
                      </a:r>
                      <a:endParaRPr lang="en-US" sz="800" b="0" i="0" u="none" strike="noStrike" dirty="0">
                        <a:solidFill>
                          <a:srgbClr val="000000"/>
                        </a:solidFill>
                        <a:effectLst/>
                        <a:latin typeface="Calibri" panose="020F0502020204030204" pitchFamily="34" charset="0"/>
                      </a:endParaRPr>
                    </a:p>
                  </a:txBody>
                  <a:tcPr marL="4415" marR="4415" marT="4415" marB="0" anchor="b"/>
                </a:tc>
              </a:tr>
              <a:tr h="101105">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900" u="none" strike="noStrike">
                          <a:effectLst/>
                        </a:rPr>
                        <a:t>1994</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2003</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2011</a:t>
                      </a:r>
                      <a:endParaRPr lang="en-US" sz="9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1200" u="none" strike="noStrike" dirty="0">
                          <a:effectLst/>
                        </a:rPr>
                        <a:t>Ted Stanley,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Tony Gin, MD, FANZCA</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Thomas K. Henthorn, MD</a:t>
                      </a:r>
                      <a:endParaRPr lang="en-US" sz="12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a:effectLst/>
                        </a:rPr>
                        <a:t>University of Utah</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Chinese University of Hong Kong</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dirty="0">
                          <a:effectLst/>
                        </a:rPr>
                        <a:t>University of Colorado - Denver</a:t>
                      </a:r>
                      <a:endParaRPr lang="en-US" sz="800" b="0" i="0" u="none" strike="noStrike" dirty="0">
                        <a:solidFill>
                          <a:srgbClr val="000000"/>
                        </a:solidFill>
                        <a:effectLst/>
                        <a:latin typeface="Calibri" panose="020F0502020204030204" pitchFamily="34" charset="0"/>
                      </a:endParaRPr>
                    </a:p>
                  </a:txBody>
                  <a:tcPr marL="4415" marR="4415" marT="4415" marB="0" anchor="b"/>
                </a:tc>
              </a:tr>
              <a:tr h="101105">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900" u="none" strike="noStrike">
                          <a:effectLst/>
                        </a:rPr>
                        <a:t>1995</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2004</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2012</a:t>
                      </a:r>
                      <a:endParaRPr lang="en-US" sz="9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de-DE" sz="1200" u="none" strike="noStrike" dirty="0">
                          <a:effectLst/>
                        </a:rPr>
                        <a:t>Peter Sebel, MBBS, PhD, MBA</a:t>
                      </a:r>
                      <a:endParaRPr lang="de-DE"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a:effectLst/>
                        </a:rPr>
                        <a:t>Adrian W. Gelb, MB, ChB</a:t>
                      </a:r>
                      <a:endParaRPr lang="en-US" sz="12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Tom C. Krejcie, MD</a:t>
                      </a:r>
                      <a:endParaRPr lang="en-US" sz="12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a:effectLst/>
                        </a:rPr>
                        <a:t>Emory University, Atlanta Georgia</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University of California, San Francisco</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dirty="0">
                          <a:effectLst/>
                        </a:rPr>
                        <a:t>Northwestern University</a:t>
                      </a:r>
                      <a:endParaRPr lang="en-US" sz="800" b="0" i="0" u="none" strike="noStrike" dirty="0">
                        <a:solidFill>
                          <a:srgbClr val="000000"/>
                        </a:solidFill>
                        <a:effectLst/>
                        <a:latin typeface="Calibri" panose="020F0502020204030204" pitchFamily="34" charset="0"/>
                      </a:endParaRPr>
                    </a:p>
                  </a:txBody>
                  <a:tcPr marL="4415" marR="4415" marT="4415" marB="0" anchor="b"/>
                </a:tc>
              </a:tr>
              <a:tr h="101105">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900" u="none" strike="noStrike">
                          <a:effectLst/>
                        </a:rPr>
                        <a:t>1996</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2005</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2013</a:t>
                      </a:r>
                      <a:endParaRPr lang="en-US" sz="9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1200" u="none" strike="noStrike" dirty="0">
                          <a:effectLst/>
                        </a:rPr>
                        <a:t>Peter Glass,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Talmage D. Egan,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Ken B. Johnson, MD</a:t>
                      </a:r>
                      <a:endParaRPr lang="en-US" sz="12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a:effectLst/>
                        </a:rPr>
                        <a:t>Stony Brook University, New York</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University of Utah</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dirty="0">
                          <a:effectLst/>
                        </a:rPr>
                        <a:t>University of Utah</a:t>
                      </a:r>
                      <a:endParaRPr lang="en-US" sz="800" b="0" i="0" u="none" strike="noStrike" dirty="0">
                        <a:solidFill>
                          <a:srgbClr val="000000"/>
                        </a:solidFill>
                        <a:effectLst/>
                        <a:latin typeface="Calibri" panose="020F0502020204030204" pitchFamily="34" charset="0"/>
                      </a:endParaRPr>
                    </a:p>
                  </a:txBody>
                  <a:tcPr marL="4415" marR="4415" marT="4415" marB="0" anchor="b"/>
                </a:tc>
              </a:tr>
              <a:tr h="101105">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900" u="none" strike="noStrike">
                          <a:effectLst/>
                        </a:rPr>
                        <a:t>1997</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2006</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2014</a:t>
                      </a:r>
                      <a:endParaRPr lang="en-US" sz="9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1200" u="none" strike="noStrike" dirty="0">
                          <a:effectLst/>
                        </a:rPr>
                        <a:t>Kenneth J. Tuman,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a:effectLst/>
                        </a:rPr>
                        <a:t>Steven L. Shafer, MD</a:t>
                      </a:r>
                      <a:endParaRPr lang="en-US" sz="12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Yuguang Huang, MD</a:t>
                      </a:r>
                      <a:endParaRPr lang="en-US" sz="12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a:effectLst/>
                        </a:rPr>
                        <a:t>Rush University Medical Center, Chicago</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Stanford University</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Peking Union Medical College Hospital</a:t>
                      </a:r>
                      <a:endParaRPr lang="en-US" sz="800" b="0" i="0" u="none" strike="noStrike">
                        <a:solidFill>
                          <a:srgbClr val="000000"/>
                        </a:solidFill>
                        <a:effectLst/>
                        <a:latin typeface="Calibri" panose="020F0502020204030204" pitchFamily="34" charset="0"/>
                      </a:endParaRPr>
                    </a:p>
                  </a:txBody>
                  <a:tcPr marL="4415" marR="4415" marT="4415" marB="0" anchor="b"/>
                </a:tc>
              </a:tr>
              <a:tr h="101105">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900" u="none" strike="noStrike">
                          <a:effectLst/>
                        </a:rPr>
                        <a:t>1998</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2007</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2015</a:t>
                      </a:r>
                      <a:endParaRPr lang="en-US" sz="9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1200" u="none" strike="noStrike" dirty="0">
                          <a:effectLst/>
                        </a:rPr>
                        <a:t>Michael B. Howie,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a:effectLst/>
                        </a:rPr>
                        <a:t>Michel Struys, MD, PhD</a:t>
                      </a:r>
                      <a:endParaRPr lang="en-US" sz="12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James M. Sonner, MD</a:t>
                      </a:r>
                      <a:endParaRPr lang="en-US" sz="12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a:effectLst/>
                        </a:rPr>
                        <a:t>The Ohio State University</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University Medical Center Groningen, The Netherlands</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University of California - San Francisco</a:t>
                      </a:r>
                      <a:endParaRPr lang="en-US" sz="800" b="0" i="0" u="none" strike="noStrike">
                        <a:solidFill>
                          <a:srgbClr val="000000"/>
                        </a:solidFill>
                        <a:effectLst/>
                        <a:latin typeface="Calibri" panose="020F0502020204030204" pitchFamily="34" charset="0"/>
                      </a:endParaRPr>
                    </a:p>
                  </a:txBody>
                  <a:tcPr marL="4415" marR="4415" marT="4415" marB="0" anchor="b"/>
                </a:tc>
              </a:tr>
              <a:tr h="101105">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900" u="none" strike="noStrike">
                          <a:effectLst/>
                        </a:rPr>
                        <a:t>1999</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2008</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2016</a:t>
                      </a:r>
                      <a:endParaRPr lang="en-US" sz="9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1200" u="none" strike="noStrike" dirty="0">
                          <a:effectLst/>
                        </a:rPr>
                        <a:t>Paul White,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a:effectLst/>
                        </a:rPr>
                        <a:t>Tong J. Gan, MD</a:t>
                      </a:r>
                      <a:endParaRPr lang="en-US" sz="12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Vesna </a:t>
                      </a:r>
                      <a:r>
                        <a:rPr lang="en-US" sz="1200" u="none" strike="noStrike" dirty="0" smtClean="0">
                          <a:effectLst/>
                        </a:rPr>
                        <a:t>Jevtovic-Todorovic, </a:t>
                      </a:r>
                      <a:r>
                        <a:rPr lang="en-US" sz="1000" u="none" strike="noStrike" dirty="0" smtClean="0">
                          <a:effectLst/>
                        </a:rPr>
                        <a:t>MD, PhD, MBA</a:t>
                      </a:r>
                      <a:endParaRPr lang="en-US" sz="10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dirty="0">
                          <a:effectLst/>
                        </a:rPr>
                        <a:t>University of Texas</a:t>
                      </a:r>
                      <a:endParaRPr lang="en-US" sz="8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Duke University</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dirty="0">
                          <a:effectLst/>
                        </a:rPr>
                        <a:t>University of Colorado - Denver</a:t>
                      </a:r>
                      <a:endParaRPr lang="en-US" sz="800" b="0" i="0" u="none" strike="noStrike" dirty="0">
                        <a:solidFill>
                          <a:srgbClr val="000000"/>
                        </a:solidFill>
                        <a:effectLst/>
                        <a:latin typeface="Calibri" panose="020F0502020204030204" pitchFamily="34" charset="0"/>
                      </a:endParaRPr>
                    </a:p>
                  </a:txBody>
                  <a:tcPr marL="4415" marR="4415" marT="4415" marB="0" anchor="b"/>
                </a:tc>
              </a:tr>
            </a:tbl>
          </a:graphicData>
        </a:graphic>
      </p:graphicFrame>
      <p:sp>
        <p:nvSpPr>
          <p:cNvPr id="9" name="Rectangle 8"/>
          <p:cNvSpPr/>
          <p:nvPr/>
        </p:nvSpPr>
        <p:spPr>
          <a:xfrm>
            <a:off x="759372" y="5113282"/>
            <a:ext cx="1983828" cy="6243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990599" y="152400"/>
            <a:ext cx="7713969" cy="762000"/>
          </a:xfrm>
        </p:spPr>
        <p:txBody>
          <a:bodyPr/>
          <a:lstStyle/>
          <a:p>
            <a:r>
              <a:rPr lang="en-US" dirty="0" smtClean="0"/>
              <a:t>SIVA: The Birth of a New Society</a:t>
            </a:r>
            <a:endParaRPr lang="en-US" dirty="0"/>
          </a:p>
        </p:txBody>
      </p:sp>
    </p:spTree>
    <p:extLst>
      <p:ext uri="{BB962C8B-B14F-4D97-AF65-F5344CB8AC3E}">
        <p14:creationId xmlns:p14="http://schemas.microsoft.com/office/powerpoint/2010/main" val="11205666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p:cNvSpPr>
            <a:spLocks noGrp="1"/>
          </p:cNvSpPr>
          <p:nvPr>
            <p:ph type="title"/>
          </p:nvPr>
        </p:nvSpPr>
        <p:spPr>
          <a:xfrm>
            <a:off x="1371600" y="152400"/>
            <a:ext cx="6324600" cy="830020"/>
          </a:xfrm>
        </p:spPr>
        <p:txBody>
          <a:bodyPr/>
          <a:lstStyle/>
          <a:p>
            <a:pPr algn="ctr"/>
            <a:r>
              <a:rPr lang="en-US" dirty="0">
                <a:latin typeface="Arial" pitchFamily="34" charset="0"/>
                <a:ea typeface="ＭＳ Ｐゴシック" pitchFamily="34" charset="-128"/>
              </a:rPr>
              <a:t>From </a:t>
            </a:r>
            <a:r>
              <a:rPr lang="en-US" dirty="0" smtClean="0">
                <a:latin typeface="Arial" pitchFamily="34" charset="0"/>
                <a:ea typeface="ＭＳ Ｐゴシック" pitchFamily="34" charset="-128"/>
              </a:rPr>
              <a:t>SIVA </a:t>
            </a:r>
            <a:r>
              <a:rPr lang="en-US" dirty="0">
                <a:latin typeface="Arial" pitchFamily="34" charset="0"/>
                <a:ea typeface="ＭＳ Ｐゴシック" pitchFamily="34" charset="-128"/>
              </a:rPr>
              <a:t>to </a:t>
            </a:r>
            <a:r>
              <a:rPr lang="en-US" dirty="0" smtClean="0">
                <a:latin typeface="Arial" pitchFamily="34" charset="0"/>
                <a:ea typeface="ＭＳ Ｐゴシック" pitchFamily="34" charset="-128"/>
              </a:rPr>
              <a:t>ISAP</a:t>
            </a:r>
            <a:r>
              <a:rPr lang="en-US" dirty="0">
                <a:latin typeface="Arial" pitchFamily="34" charset="0"/>
                <a:ea typeface="ＭＳ Ｐゴシック" pitchFamily="34" charset="-128"/>
              </a:rPr>
              <a:t/>
            </a:r>
            <a:br>
              <a:rPr lang="en-US" dirty="0">
                <a:latin typeface="Arial" pitchFamily="34" charset="0"/>
                <a:ea typeface="ＭＳ Ｐゴシック" pitchFamily="34" charset="-128"/>
              </a:rPr>
            </a:br>
            <a:r>
              <a:rPr lang="en-US" dirty="0" smtClean="0">
                <a:latin typeface="Arial" pitchFamily="34" charset="0"/>
                <a:ea typeface="ＭＳ Ｐゴシック" pitchFamily="34" charset="-128"/>
              </a:rPr>
              <a:t>Annual </a:t>
            </a:r>
            <a:r>
              <a:rPr lang="en-US" sz="2400" dirty="0" smtClean="0">
                <a:latin typeface="Arial" pitchFamily="34" charset="0"/>
                <a:ea typeface="ＭＳ Ｐゴシック" pitchFamily="34" charset="-128"/>
              </a:rPr>
              <a:t>Meeting Sponsors</a:t>
            </a:r>
            <a:endParaRPr lang="en-US" sz="2400" dirty="0"/>
          </a:p>
        </p:txBody>
      </p:sp>
      <p:pic>
        <p:nvPicPr>
          <p:cNvPr id="5" name="Picture 4"/>
          <p:cNvPicPr>
            <a:picLocks noChangeAspect="1"/>
          </p:cNvPicPr>
          <p:nvPr/>
        </p:nvPicPr>
        <p:blipFill>
          <a:blip r:embed="rId2"/>
          <a:stretch>
            <a:fillRect/>
          </a:stretch>
        </p:blipFill>
        <p:spPr>
          <a:xfrm>
            <a:off x="2362199" y="4754278"/>
            <a:ext cx="1480007" cy="1494122"/>
          </a:xfrm>
          <a:prstGeom prst="rect">
            <a:avLst/>
          </a:prstGeom>
        </p:spPr>
      </p:pic>
      <p:pic>
        <p:nvPicPr>
          <p:cNvPr id="7" name="Picture 2"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1" y="4754278"/>
            <a:ext cx="1494122" cy="1494122"/>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p:cNvSpPr/>
          <p:nvPr/>
        </p:nvSpPr>
        <p:spPr>
          <a:xfrm>
            <a:off x="4152900" y="5310839"/>
            <a:ext cx="838200" cy="3810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767834359"/>
              </p:ext>
            </p:extLst>
          </p:nvPr>
        </p:nvGraphicFramePr>
        <p:xfrm>
          <a:off x="1676400" y="1309793"/>
          <a:ext cx="5575300" cy="3019425"/>
        </p:xfrm>
        <a:graphic>
          <a:graphicData uri="http://schemas.openxmlformats.org/drawingml/2006/table">
            <a:tbl>
              <a:tblPr>
                <a:tableStyleId>{5C22544A-7EE6-4342-B048-85BDC9FD1C3A}</a:tableStyleId>
              </a:tblPr>
              <a:tblGrid>
                <a:gridCol w="850900"/>
                <a:gridCol w="1384300"/>
                <a:gridCol w="850900"/>
                <a:gridCol w="850900"/>
                <a:gridCol w="850900"/>
                <a:gridCol w="787400"/>
              </a:tblGrid>
              <a:tr h="333375">
                <a:tc>
                  <a:txBody>
                    <a:bodyPr/>
                    <a:lstStyle/>
                    <a:p>
                      <a:pPr algn="ctr" fontAlgn="b"/>
                      <a:r>
                        <a:rPr lang="en-US" sz="2000" u="none" strike="noStrike">
                          <a:effectLst/>
                        </a:rPr>
                        <a:t>1992</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Emory</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2001</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IARS</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2008</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SAMI</a:t>
                      </a:r>
                      <a:endParaRPr lang="en-US" sz="2000" b="0" i="0" u="none" strike="noStrike">
                        <a:solidFill>
                          <a:srgbClr val="000000"/>
                        </a:solidFill>
                        <a:effectLst/>
                        <a:latin typeface="Calibri" panose="020F0502020204030204" pitchFamily="34" charset="0"/>
                      </a:endParaRPr>
                    </a:p>
                  </a:txBody>
                  <a:tcPr marL="9525" marR="9525" marT="9525" marB="0" anchor="b"/>
                </a:tc>
              </a:tr>
              <a:tr h="333375">
                <a:tc>
                  <a:txBody>
                    <a:bodyPr/>
                    <a:lstStyle/>
                    <a:p>
                      <a:pPr algn="ctr" fontAlgn="b"/>
                      <a:r>
                        <a:rPr lang="en-US" sz="2000" u="none" strike="noStrike">
                          <a:effectLst/>
                        </a:rPr>
                        <a:t>1993</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Emory</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2002</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IARS</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2009</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SAMI</a:t>
                      </a:r>
                      <a:endParaRPr lang="en-US" sz="2000" b="0" i="0" u="none" strike="noStrike">
                        <a:solidFill>
                          <a:srgbClr val="000000"/>
                        </a:solidFill>
                        <a:effectLst/>
                        <a:latin typeface="Calibri" panose="020F0502020204030204" pitchFamily="34" charset="0"/>
                      </a:endParaRPr>
                    </a:p>
                  </a:txBody>
                  <a:tcPr marL="9525" marR="9525" marT="9525" marB="0" anchor="b"/>
                </a:tc>
              </a:tr>
              <a:tr h="333375">
                <a:tc>
                  <a:txBody>
                    <a:bodyPr/>
                    <a:lstStyle/>
                    <a:p>
                      <a:pPr algn="ctr" fontAlgn="b"/>
                      <a:r>
                        <a:rPr lang="en-US" sz="2000" u="none" strike="noStrike">
                          <a:effectLst/>
                        </a:rPr>
                        <a:t>1994</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Ohio State</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2003</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IARS</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2010</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SAMI</a:t>
                      </a:r>
                      <a:endParaRPr lang="en-US" sz="2000" b="0" i="0" u="none" strike="noStrike">
                        <a:solidFill>
                          <a:srgbClr val="000000"/>
                        </a:solidFill>
                        <a:effectLst/>
                        <a:latin typeface="Calibri" panose="020F0502020204030204" pitchFamily="34" charset="0"/>
                      </a:endParaRPr>
                    </a:p>
                  </a:txBody>
                  <a:tcPr marL="9525" marR="9525" marT="9525" marB="0" anchor="b"/>
                </a:tc>
              </a:tr>
              <a:tr h="333375">
                <a:tc>
                  <a:txBody>
                    <a:bodyPr/>
                    <a:lstStyle/>
                    <a:p>
                      <a:pPr algn="ctr" fontAlgn="b"/>
                      <a:r>
                        <a:rPr lang="en-US" sz="2000" u="none" strike="noStrike">
                          <a:effectLst/>
                        </a:rPr>
                        <a:t>1995</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Ohio State</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2004</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IARS</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2011</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SAMI</a:t>
                      </a:r>
                      <a:endParaRPr lang="en-US" sz="2000" b="0" i="0" u="none" strike="noStrike">
                        <a:solidFill>
                          <a:srgbClr val="000000"/>
                        </a:solidFill>
                        <a:effectLst/>
                        <a:latin typeface="Calibri" panose="020F0502020204030204" pitchFamily="34" charset="0"/>
                      </a:endParaRPr>
                    </a:p>
                  </a:txBody>
                  <a:tcPr marL="9525" marR="9525" marT="9525" marB="0" anchor="b"/>
                </a:tc>
              </a:tr>
              <a:tr h="333375">
                <a:tc>
                  <a:txBody>
                    <a:bodyPr/>
                    <a:lstStyle/>
                    <a:p>
                      <a:pPr algn="ctr" fontAlgn="b"/>
                      <a:r>
                        <a:rPr lang="en-US" sz="2000" u="none" strike="noStrike">
                          <a:effectLst/>
                        </a:rPr>
                        <a:t>1996</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Ohio State</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2005</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IARS</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2012</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SAMI</a:t>
                      </a:r>
                      <a:endParaRPr lang="en-US" sz="2000" b="0" i="0" u="none" strike="noStrike">
                        <a:solidFill>
                          <a:srgbClr val="000000"/>
                        </a:solidFill>
                        <a:effectLst/>
                        <a:latin typeface="Calibri" panose="020F0502020204030204" pitchFamily="34" charset="0"/>
                      </a:endParaRPr>
                    </a:p>
                  </a:txBody>
                  <a:tcPr marL="9525" marR="9525" marT="9525" marB="0" anchor="b"/>
                </a:tc>
              </a:tr>
              <a:tr h="333375">
                <a:tc>
                  <a:txBody>
                    <a:bodyPr/>
                    <a:lstStyle/>
                    <a:p>
                      <a:pPr algn="ctr" fontAlgn="b"/>
                      <a:r>
                        <a:rPr lang="en-US" sz="2000" u="none" strike="noStrike">
                          <a:effectLst/>
                        </a:rPr>
                        <a:t>1997</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Ohio State</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2006</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IARS</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2013</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SAMI</a:t>
                      </a:r>
                      <a:endParaRPr lang="en-US" sz="2000" b="0" i="0" u="none" strike="noStrike">
                        <a:solidFill>
                          <a:srgbClr val="000000"/>
                        </a:solidFill>
                        <a:effectLst/>
                        <a:latin typeface="Calibri" panose="020F0502020204030204" pitchFamily="34" charset="0"/>
                      </a:endParaRPr>
                    </a:p>
                  </a:txBody>
                  <a:tcPr marL="9525" marR="9525" marT="9525" marB="0" anchor="b"/>
                </a:tc>
              </a:tr>
              <a:tr h="342900">
                <a:tc>
                  <a:txBody>
                    <a:bodyPr/>
                    <a:lstStyle/>
                    <a:p>
                      <a:pPr algn="ctr" fontAlgn="b"/>
                      <a:r>
                        <a:rPr lang="en-US" sz="2000" u="none" strike="noStrike">
                          <a:effectLst/>
                        </a:rPr>
                        <a:t>1998</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Ohio State</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2007</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IARS</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2014</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SAMI</a:t>
                      </a:r>
                      <a:endParaRPr lang="en-US" sz="2000" b="0" i="0" u="none" strike="noStrike">
                        <a:solidFill>
                          <a:srgbClr val="000000"/>
                        </a:solidFill>
                        <a:effectLst/>
                        <a:latin typeface="Calibri" panose="020F0502020204030204" pitchFamily="34" charset="0"/>
                      </a:endParaRPr>
                    </a:p>
                  </a:txBody>
                  <a:tcPr marL="9525" marR="9525" marT="9525" marB="0" anchor="b"/>
                </a:tc>
              </a:tr>
              <a:tr h="333375">
                <a:tc>
                  <a:txBody>
                    <a:bodyPr/>
                    <a:lstStyle/>
                    <a:p>
                      <a:pPr algn="ctr" fontAlgn="b"/>
                      <a:r>
                        <a:rPr lang="en-US" sz="2000" u="none" strike="noStrike">
                          <a:effectLst/>
                        </a:rPr>
                        <a:t>1999</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Duke</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2015</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SAMI</a:t>
                      </a:r>
                      <a:endParaRPr lang="en-US" sz="2000" b="0" i="0" u="none" strike="noStrike">
                        <a:solidFill>
                          <a:srgbClr val="000000"/>
                        </a:solidFill>
                        <a:effectLst/>
                        <a:latin typeface="Calibri" panose="020F0502020204030204" pitchFamily="34" charset="0"/>
                      </a:endParaRPr>
                    </a:p>
                  </a:txBody>
                  <a:tcPr marL="9525" marR="9525" marT="9525" marB="0" anchor="b"/>
                </a:tc>
              </a:tr>
              <a:tr h="342900">
                <a:tc>
                  <a:txBody>
                    <a:bodyPr/>
                    <a:lstStyle/>
                    <a:p>
                      <a:pPr algn="ctr" fontAlgn="b"/>
                      <a:r>
                        <a:rPr lang="en-US" sz="2000" u="none" strike="noStrike">
                          <a:effectLst/>
                        </a:rPr>
                        <a:t>2000</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Utah</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2016</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SAMI</a:t>
                      </a:r>
                      <a:endParaRPr lang="en-US" sz="2000" b="0" i="0" u="none" strike="noStrike" dirty="0">
                        <a:solidFill>
                          <a:srgbClr val="000000"/>
                        </a:solidFill>
                        <a:effectLst/>
                        <a:latin typeface="Calibri" panose="020F0502020204030204" pitchFamily="34" charset="0"/>
                      </a:endParaRPr>
                    </a:p>
                  </a:txBody>
                  <a:tcPr marL="9525" marR="9525" marT="9525" marB="0" anchor="b"/>
                </a:tc>
              </a:tr>
            </a:tbl>
          </a:graphicData>
        </a:graphic>
      </p:graphicFrame>
      <p:sp>
        <p:nvSpPr>
          <p:cNvPr id="9" name="Rectangle 8"/>
          <p:cNvSpPr/>
          <p:nvPr/>
        </p:nvSpPr>
        <p:spPr>
          <a:xfrm>
            <a:off x="1676400" y="1309793"/>
            <a:ext cx="2209800" cy="30194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886200" y="1308013"/>
            <a:ext cx="1752600" cy="23495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638800" y="1309793"/>
            <a:ext cx="1583646" cy="30194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42265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1192648"/>
            <a:ext cx="7620000" cy="1787311"/>
          </a:xfrm>
          <a:prstGeom prst="rect">
            <a:avLst/>
          </a:prstGeom>
          <a:noFill/>
        </p:spPr>
        <p:txBody>
          <a:bodyPr wrap="square" lIns="0" tIns="0" rIns="0" bIns="0" rtlCol="0">
            <a:noAutofit/>
          </a:bodyPr>
          <a:lstStyle/>
          <a:p>
            <a:pPr marL="227013" indent="-227013">
              <a:lnSpc>
                <a:spcPct val="90000"/>
              </a:lnSpc>
              <a:spcBef>
                <a:spcPts val="600"/>
              </a:spcBef>
              <a:buClr>
                <a:srgbClr val="7030A0"/>
              </a:buClr>
              <a:buSzPct val="125000"/>
              <a:buFont typeface="Arial" panose="020B0604020202020204" pitchFamily="34" charset="0"/>
              <a:buChar char="•"/>
            </a:pPr>
            <a:r>
              <a:rPr lang="en-US" sz="2000" dirty="0">
                <a:latin typeface="Arial" panose="020B0604020202020204" pitchFamily="34" charset="0"/>
                <a:cs typeface="Arial" panose="020B0604020202020204" pitchFamily="34" charset="0"/>
              </a:rPr>
              <a:t>Several National and International Societies for Intravenous Anaesthesia have since been established</a:t>
            </a:r>
          </a:p>
          <a:p>
            <a:pPr marL="227013" indent="-227013">
              <a:lnSpc>
                <a:spcPct val="90000"/>
              </a:lnSpc>
              <a:spcBef>
                <a:spcPts val="600"/>
              </a:spcBef>
              <a:buClr>
                <a:srgbClr val="7030A0"/>
              </a:buClr>
              <a:buSzPct val="125000"/>
              <a:buFont typeface="Arial" panose="020B0604020202020204" pitchFamily="34" charset="0"/>
              <a:buChar char="•"/>
            </a:pPr>
            <a:endParaRPr lang="en-US" sz="800" dirty="0" smtClean="0">
              <a:latin typeface="Arial" panose="020B0604020202020204" pitchFamily="34" charset="0"/>
              <a:cs typeface="Arial" panose="020B0604020202020204" pitchFamily="34" charset="0"/>
            </a:endParaRPr>
          </a:p>
          <a:p>
            <a:pPr marL="227013" indent="-227013">
              <a:lnSpc>
                <a:spcPct val="90000"/>
              </a:lnSpc>
              <a:spcBef>
                <a:spcPts val="600"/>
              </a:spcBef>
              <a:buClr>
                <a:srgbClr val="7030A0"/>
              </a:buClr>
              <a:buSzPct val="125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The European </a:t>
            </a:r>
            <a:r>
              <a:rPr lang="en-US" sz="2000" dirty="0">
                <a:latin typeface="Arial" panose="020B0604020202020204" pitchFamily="34" charset="0"/>
                <a:cs typeface="Arial" panose="020B0604020202020204" pitchFamily="34" charset="0"/>
              </a:rPr>
              <a:t>Society of Intravenous </a:t>
            </a:r>
            <a:r>
              <a:rPr lang="en-US" sz="2000" dirty="0" smtClean="0">
                <a:latin typeface="Arial" panose="020B0604020202020204" pitchFamily="34" charset="0"/>
                <a:cs typeface="Arial" panose="020B0604020202020204" pitchFamily="34" charset="0"/>
              </a:rPr>
              <a:t>Anaesthesia (</a:t>
            </a:r>
            <a:r>
              <a:rPr lang="en-US" sz="2000" dirty="0" err="1" smtClean="0">
                <a:latin typeface="Arial" panose="020B0604020202020204" pitchFamily="34" charset="0"/>
                <a:cs typeface="Arial" panose="020B0604020202020204" pitchFamily="34" charset="0"/>
              </a:rPr>
              <a:t>EuroSIVA</a:t>
            </a:r>
            <a:r>
              <a:rPr lang="en-US" sz="2000" dirty="0" smtClean="0">
                <a:latin typeface="Arial" panose="020B0604020202020204" pitchFamily="34" charset="0"/>
                <a:cs typeface="Arial" panose="020B0604020202020204" pitchFamily="34" charset="0"/>
              </a:rPr>
              <a:t>) was founded in 1997</a:t>
            </a:r>
          </a:p>
          <a:p>
            <a:pPr marL="227013" indent="-227013">
              <a:lnSpc>
                <a:spcPct val="90000"/>
              </a:lnSpc>
              <a:spcBef>
                <a:spcPts val="600"/>
              </a:spcBef>
              <a:buClr>
                <a:srgbClr val="7030A0"/>
              </a:buClr>
              <a:buSzPct val="1250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27013" indent="-227013">
              <a:lnSpc>
                <a:spcPct val="90000"/>
              </a:lnSpc>
              <a:spcBef>
                <a:spcPts val="600"/>
              </a:spcBef>
              <a:buClr>
                <a:srgbClr val="7030A0"/>
              </a:buClr>
              <a:buSzPct val="1250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27013" indent="-227013">
              <a:lnSpc>
                <a:spcPct val="90000"/>
              </a:lnSpc>
              <a:spcBef>
                <a:spcPts val="600"/>
              </a:spcBef>
              <a:buClr>
                <a:srgbClr val="7030A0"/>
              </a:buClr>
              <a:buSzPct val="125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On </a:t>
            </a:r>
            <a:r>
              <a:rPr lang="en-US" sz="2000" dirty="0">
                <a:latin typeface="Arial" panose="020B0604020202020204" pitchFamily="34" charset="0"/>
                <a:cs typeface="Arial" panose="020B0604020202020204" pitchFamily="34" charset="0"/>
              </a:rPr>
              <a:t>September 27-29, 2007 the `First World Congress of Total Intravenous Anaesthesia-Target Controlled Infusion' was held in Venice, </a:t>
            </a:r>
            <a:r>
              <a:rPr lang="en-US" sz="2000" dirty="0" smtClean="0">
                <a:latin typeface="Arial" panose="020B0604020202020204" pitchFamily="34" charset="0"/>
                <a:cs typeface="Arial" panose="020B0604020202020204" pitchFamily="34" charset="0"/>
              </a:rPr>
              <a:t>Italy.</a:t>
            </a:r>
          </a:p>
        </p:txBody>
      </p:sp>
      <p:sp>
        <p:nvSpPr>
          <p:cNvPr id="7" name="Title 6"/>
          <p:cNvSpPr>
            <a:spLocks noGrp="1"/>
          </p:cNvSpPr>
          <p:nvPr>
            <p:ph type="title"/>
          </p:nvPr>
        </p:nvSpPr>
        <p:spPr>
          <a:xfrm>
            <a:off x="990600" y="304800"/>
            <a:ext cx="7086601" cy="533400"/>
          </a:xfrm>
        </p:spPr>
        <p:txBody>
          <a:bodyPr/>
          <a:lstStyle/>
          <a:p>
            <a:pPr algn="ctr"/>
            <a:r>
              <a:rPr lang="en-US" dirty="0">
                <a:latin typeface="Arial" pitchFamily="34" charset="0"/>
                <a:ea typeface="ＭＳ Ｐゴシック" pitchFamily="34" charset="-128"/>
              </a:rPr>
              <a:t>From </a:t>
            </a:r>
            <a:r>
              <a:rPr lang="en-US" dirty="0" smtClean="0">
                <a:latin typeface="Arial" pitchFamily="34" charset="0"/>
                <a:ea typeface="ＭＳ Ｐゴシック" pitchFamily="34" charset="-128"/>
              </a:rPr>
              <a:t>SIVA to Europe and the World</a:t>
            </a:r>
            <a:endParaRPr lang="en-US" dirty="0"/>
          </a:p>
        </p:txBody>
      </p:sp>
      <p:pic>
        <p:nvPicPr>
          <p:cNvPr id="6146" name="Picture 2" descr="World Siva web sit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7798" y="4267752"/>
            <a:ext cx="5846075" cy="80348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3489774" y="2362200"/>
            <a:ext cx="1762125" cy="762000"/>
          </a:xfrm>
          <a:prstGeom prst="rect">
            <a:avLst/>
          </a:prstGeom>
        </p:spPr>
      </p:pic>
    </p:spTree>
    <p:extLst>
      <p:ext uri="{BB962C8B-B14F-4D97-AF65-F5344CB8AC3E}">
        <p14:creationId xmlns:p14="http://schemas.microsoft.com/office/powerpoint/2010/main" val="32678073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0110" y="1295400"/>
            <a:ext cx="8534400" cy="3269778"/>
          </a:xfrm>
        </p:spPr>
        <p:txBody>
          <a:bodyPr/>
          <a:lstStyle/>
          <a:p>
            <a:pPr marL="0" indent="0">
              <a:spcBef>
                <a:spcPts val="0"/>
              </a:spcBef>
              <a:buNone/>
            </a:pPr>
            <a:r>
              <a:rPr lang="en-US" dirty="0" smtClean="0">
                <a:solidFill>
                  <a:srgbClr val="7030A0"/>
                </a:solidFill>
                <a:latin typeface="Times New Roman" panose="02020603050405020304" pitchFamily="18" charset="0"/>
                <a:cs typeface="Times New Roman" panose="02020603050405020304" pitchFamily="18" charset="0"/>
              </a:rPr>
              <a:t>From SIVA to ISAP! – A Logical Evolution</a:t>
            </a:r>
          </a:p>
          <a:p>
            <a:pPr marL="0" indent="0">
              <a:spcBef>
                <a:spcPts val="0"/>
              </a:spcBef>
              <a:buNone/>
            </a:pPr>
            <a:r>
              <a:rPr lang="en-US" dirty="0" smtClean="0"/>
              <a:t>Paul F. White, PhD, MD, FANZCA</a:t>
            </a:r>
          </a:p>
          <a:p>
            <a:pPr marL="0" indent="0">
              <a:spcBef>
                <a:spcPts val="0"/>
              </a:spcBef>
              <a:buNone/>
            </a:pPr>
            <a:r>
              <a:rPr lang="en-US" dirty="0" smtClean="0"/>
              <a:t>James </a:t>
            </a:r>
            <a:r>
              <a:rPr lang="en-US" dirty="0"/>
              <a:t>G. </a:t>
            </a:r>
            <a:r>
              <a:rPr lang="en-US" dirty="0" err="1"/>
              <a:t>Bovill</a:t>
            </a:r>
            <a:r>
              <a:rPr lang="en-US" dirty="0"/>
              <a:t>, MD, PhD, </a:t>
            </a:r>
            <a:r>
              <a:rPr lang="en-US" dirty="0" err="1" smtClean="0"/>
              <a:t>FCARCSI</a:t>
            </a:r>
            <a:endParaRPr lang="en-US" dirty="0" smtClean="0"/>
          </a:p>
          <a:p>
            <a:pPr>
              <a:spcBef>
                <a:spcPts val="0"/>
              </a:spcBef>
              <a:buClr>
                <a:srgbClr val="7030A0"/>
              </a:buClr>
              <a:buSzPct val="125000"/>
            </a:pPr>
            <a:endParaRPr lang="en-US" sz="2000" dirty="0" smtClean="0"/>
          </a:p>
          <a:p>
            <a:pPr>
              <a:spcBef>
                <a:spcPts val="0"/>
              </a:spcBef>
              <a:buClr>
                <a:srgbClr val="7030A0"/>
              </a:buClr>
              <a:buSzPct val="125000"/>
            </a:pPr>
            <a:r>
              <a:rPr lang="en-US" sz="2000" dirty="0" smtClean="0">
                <a:latin typeface="Arial" panose="020B0604020202020204" pitchFamily="34" charset="0"/>
                <a:cs typeface="Arial" panose="020B0604020202020204" pitchFamily="34" charset="0"/>
              </a:rPr>
              <a:t>SIVA achieved affiliation status with the IARS in 1999</a:t>
            </a:r>
          </a:p>
          <a:p>
            <a:pPr>
              <a:spcBef>
                <a:spcPts val="0"/>
              </a:spcBef>
              <a:buClr>
                <a:srgbClr val="7030A0"/>
              </a:buClr>
              <a:buSzPct val="125000"/>
            </a:pPr>
            <a:endParaRPr lang="en-US" sz="800" dirty="0" smtClean="0">
              <a:latin typeface="Arial" panose="020B0604020202020204" pitchFamily="34" charset="0"/>
              <a:cs typeface="Arial" panose="020B0604020202020204" pitchFamily="34" charset="0"/>
            </a:endParaRPr>
          </a:p>
          <a:p>
            <a:pPr>
              <a:spcBef>
                <a:spcPts val="0"/>
              </a:spcBef>
              <a:buClr>
                <a:srgbClr val="7030A0"/>
              </a:buClr>
              <a:buSzPct val="125000"/>
            </a:pPr>
            <a:r>
              <a:rPr lang="en-US" sz="2000" dirty="0" smtClean="0">
                <a:latin typeface="Arial" panose="020B0604020202020204" pitchFamily="34" charset="0"/>
                <a:cs typeface="Arial" panose="020B0604020202020204" pitchFamily="34" charset="0"/>
              </a:rPr>
              <a:t>A special section in the Journal </a:t>
            </a:r>
            <a:r>
              <a:rPr lang="en-US" sz="2000" i="1" dirty="0" smtClean="0">
                <a:latin typeface="Arial" panose="020B0604020202020204" pitchFamily="34" charset="0"/>
                <a:cs typeface="Arial" panose="020B0604020202020204" pitchFamily="34" charset="0"/>
              </a:rPr>
              <a:t>Anesthesia and Analgesia </a:t>
            </a:r>
            <a:r>
              <a:rPr lang="en-US" sz="2000" dirty="0" smtClean="0">
                <a:latin typeface="Arial" panose="020B0604020202020204" pitchFamily="34" charset="0"/>
                <a:cs typeface="Arial" panose="020B0604020202020204" pitchFamily="34" charset="0"/>
              </a:rPr>
              <a:t>devoted exclusively to Intravenous Anesthesia was also established</a:t>
            </a:r>
          </a:p>
          <a:p>
            <a:pPr>
              <a:spcBef>
                <a:spcPts val="0"/>
              </a:spcBef>
              <a:buClr>
                <a:srgbClr val="7030A0"/>
              </a:buClr>
              <a:buSzPct val="125000"/>
            </a:pPr>
            <a:endParaRPr lang="en-US" sz="800" dirty="0" smtClean="0">
              <a:latin typeface="Arial" panose="020B0604020202020204" pitchFamily="34" charset="0"/>
              <a:cs typeface="Arial" panose="020B0604020202020204" pitchFamily="34" charset="0"/>
            </a:endParaRPr>
          </a:p>
          <a:p>
            <a:pPr>
              <a:spcBef>
                <a:spcPts val="0"/>
              </a:spcBef>
              <a:buClr>
                <a:srgbClr val="7030A0"/>
              </a:buClr>
              <a:buSzPct val="125000"/>
            </a:pPr>
            <a:r>
              <a:rPr lang="en-US" sz="2000" dirty="0" smtClean="0">
                <a:latin typeface="Arial" panose="020B0604020202020204" pitchFamily="34" charset="0"/>
                <a:cs typeface="Arial" panose="020B0604020202020204" pitchFamily="34" charset="0"/>
              </a:rPr>
              <a:t>This editorial in the January 2001 issue of Anesthesia and Analgesia  announced the name change from the Society for </a:t>
            </a:r>
            <a:r>
              <a:rPr lang="en-US" sz="2000" dirty="0" err="1" smtClean="0">
                <a:latin typeface="Arial" panose="020B0604020202020204" pitchFamily="34" charset="0"/>
                <a:cs typeface="Arial" panose="020B0604020202020204" pitchFamily="34" charset="0"/>
              </a:rPr>
              <a:t>IntraVenous</a:t>
            </a:r>
            <a:r>
              <a:rPr lang="en-US" sz="2000" dirty="0" smtClean="0">
                <a:latin typeface="Arial" panose="020B0604020202020204" pitchFamily="34" charset="0"/>
                <a:cs typeface="Arial" panose="020B0604020202020204" pitchFamily="34" charset="0"/>
              </a:rPr>
              <a:t> Anesthesia to the International Society for Anaesthetic Pharmacology.</a:t>
            </a:r>
            <a:endParaRPr lang="en-US" sz="2000" dirty="0">
              <a:latin typeface="Arial" panose="020B0604020202020204" pitchFamily="34" charset="0"/>
              <a:cs typeface="Arial" panose="020B0604020202020204" pitchFamily="34" charset="0"/>
            </a:endParaRPr>
          </a:p>
          <a:p>
            <a:pPr marL="0" algn="just">
              <a:spcBef>
                <a:spcPts val="0"/>
              </a:spcBef>
              <a:buNone/>
              <a:tabLst>
                <a:tab pos="1257300" algn="l"/>
                <a:tab pos="6173788" algn="l"/>
                <a:tab pos="6288088" algn="l"/>
              </a:tabLst>
            </a:pPr>
            <a:r>
              <a:rPr lang="en-US" sz="2000" dirty="0"/>
              <a:t/>
            </a:r>
            <a:br>
              <a:rPr lang="en-US" sz="2000" dirty="0"/>
            </a:br>
            <a:endParaRPr lang="en-US" dirty="0"/>
          </a:p>
        </p:txBody>
      </p:sp>
      <p:sp>
        <p:nvSpPr>
          <p:cNvPr id="6" name="Title 6"/>
          <p:cNvSpPr>
            <a:spLocks noGrp="1"/>
          </p:cNvSpPr>
          <p:nvPr>
            <p:ph type="title"/>
          </p:nvPr>
        </p:nvSpPr>
        <p:spPr>
          <a:xfrm>
            <a:off x="829659" y="236780"/>
            <a:ext cx="8115301" cy="830020"/>
          </a:xfrm>
        </p:spPr>
        <p:txBody>
          <a:bodyPr/>
          <a:lstStyle/>
          <a:p>
            <a:pPr algn="ctr"/>
            <a:r>
              <a:rPr lang="en-US" dirty="0">
                <a:latin typeface="Arial" pitchFamily="34" charset="0"/>
                <a:ea typeface="ＭＳ Ｐゴシック" pitchFamily="34" charset="-128"/>
              </a:rPr>
              <a:t>From </a:t>
            </a:r>
            <a:r>
              <a:rPr lang="en-US" dirty="0" smtClean="0">
                <a:latin typeface="Arial" pitchFamily="34" charset="0"/>
                <a:ea typeface="ＭＳ Ｐゴシック" pitchFamily="34" charset="-128"/>
              </a:rPr>
              <a:t>SIVA </a:t>
            </a:r>
            <a:r>
              <a:rPr lang="en-US" dirty="0">
                <a:latin typeface="Arial" pitchFamily="34" charset="0"/>
                <a:ea typeface="ＭＳ Ｐゴシック" pitchFamily="34" charset="-128"/>
              </a:rPr>
              <a:t>to </a:t>
            </a:r>
            <a:r>
              <a:rPr lang="en-US" dirty="0" smtClean="0">
                <a:latin typeface="Arial" pitchFamily="34" charset="0"/>
                <a:ea typeface="ＭＳ Ｐゴシック" pitchFamily="34" charset="-128"/>
              </a:rPr>
              <a:t>ISAP</a:t>
            </a:r>
            <a:r>
              <a:rPr lang="en-US" dirty="0">
                <a:latin typeface="Arial" pitchFamily="34" charset="0"/>
                <a:ea typeface="ＭＳ Ｐゴシック" pitchFamily="34" charset="-128"/>
              </a:rPr>
              <a:t/>
            </a:r>
            <a:br>
              <a:rPr lang="en-US" dirty="0">
                <a:latin typeface="Arial" pitchFamily="34" charset="0"/>
                <a:ea typeface="ＭＳ Ｐゴシック" pitchFamily="34" charset="-128"/>
              </a:rPr>
            </a:br>
            <a:r>
              <a:rPr lang="en-US" sz="2400" dirty="0" smtClean="0">
                <a:latin typeface="Arial" pitchFamily="34" charset="0"/>
                <a:ea typeface="ＭＳ Ｐゴシック" pitchFamily="34" charset="-128"/>
              </a:rPr>
              <a:t>Recognizing the Expanding Scope of an International Society</a:t>
            </a:r>
            <a:endParaRPr lang="en-US" sz="2400" dirty="0"/>
          </a:p>
        </p:txBody>
      </p:sp>
      <p:pic>
        <p:nvPicPr>
          <p:cNvPr id="5" name="Picture 4"/>
          <p:cNvPicPr>
            <a:picLocks noChangeAspect="1"/>
          </p:cNvPicPr>
          <p:nvPr/>
        </p:nvPicPr>
        <p:blipFill>
          <a:blip r:embed="rId2"/>
          <a:stretch>
            <a:fillRect/>
          </a:stretch>
        </p:blipFill>
        <p:spPr>
          <a:xfrm>
            <a:off x="2362199" y="4754278"/>
            <a:ext cx="1480007" cy="1494122"/>
          </a:xfrm>
          <a:prstGeom prst="rect">
            <a:avLst/>
          </a:prstGeom>
        </p:spPr>
      </p:pic>
      <p:pic>
        <p:nvPicPr>
          <p:cNvPr id="7" name="Picture 2"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1" y="4754278"/>
            <a:ext cx="1494122" cy="1494122"/>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p:cNvSpPr/>
          <p:nvPr/>
        </p:nvSpPr>
        <p:spPr>
          <a:xfrm>
            <a:off x="4152900" y="5310839"/>
            <a:ext cx="838200" cy="3810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21491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extLst>
              <p:ext uri="{D42A27DB-BD31-4B8C-83A1-F6EECF244321}">
                <p14:modId xmlns:p14="http://schemas.microsoft.com/office/powerpoint/2010/main" val="3482424594"/>
              </p:ext>
            </p:extLst>
          </p:nvPr>
        </p:nvGraphicFramePr>
        <p:xfrm>
          <a:off x="609600" y="938551"/>
          <a:ext cx="3210414" cy="3761698"/>
        </p:xfrm>
        <a:graphic>
          <a:graphicData uri="http://schemas.openxmlformats.org/presentationml/2006/ole">
            <mc:AlternateContent xmlns:mc="http://schemas.openxmlformats.org/markup-compatibility/2006">
              <mc:Choice xmlns:v="urn:schemas-microsoft-com:vml" Requires="v">
                <p:oleObj spid="_x0000_s5155" name="Photo Editor Photo" r:id="rId3" imgW="4191585" imgH="5525271" progId="MSPhotoEd.3">
                  <p:embed/>
                </p:oleObj>
              </mc:Choice>
              <mc:Fallback>
                <p:oleObj name="Photo Editor Photo" r:id="rId3" imgW="4191585" imgH="5525271"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938551"/>
                        <a:ext cx="3210414" cy="3761698"/>
                      </a:xfrm>
                      <a:prstGeom prst="rect">
                        <a:avLst/>
                      </a:prstGeom>
                      <a:noFill/>
                      <a:ln>
                        <a:noFill/>
                      </a:ln>
                      <a:effectLst/>
                      <a:extLst/>
                    </p:spPr>
                  </p:pic>
                </p:oleObj>
              </mc:Fallback>
            </mc:AlternateContent>
          </a:graphicData>
        </a:graphic>
      </p:graphicFrame>
      <p:sp>
        <p:nvSpPr>
          <p:cNvPr id="5" name="TextBox 4"/>
          <p:cNvSpPr txBox="1"/>
          <p:nvPr/>
        </p:nvSpPr>
        <p:spPr>
          <a:xfrm>
            <a:off x="228600" y="304800"/>
            <a:ext cx="8839200" cy="533400"/>
          </a:xfrm>
          <a:prstGeom prst="rect">
            <a:avLst/>
          </a:prstGeom>
          <a:noFill/>
        </p:spPr>
        <p:txBody>
          <a:bodyPr wrap="square" lIns="0" tIns="0" rIns="0" bIns="0" rtlCol="0">
            <a:noAutofit/>
          </a:bodyPr>
          <a:lstStyle/>
          <a:p>
            <a:pPr algn="ctr">
              <a:lnSpc>
                <a:spcPct val="90000"/>
              </a:lnSpc>
              <a:spcBef>
                <a:spcPts val="600"/>
              </a:spcBef>
            </a:pPr>
            <a:r>
              <a:rPr lang="en-US" sz="3200" spc="-50" dirty="0" smtClean="0">
                <a:solidFill>
                  <a:schemeClr val="bg1"/>
                </a:solidFill>
              </a:rPr>
              <a:t>The Essence of Clinical Pharmacology </a:t>
            </a:r>
            <a:endParaRPr lang="en-US" sz="3200" spc="-50" dirty="0">
              <a:solidFill>
                <a:schemeClr val="bg1"/>
              </a:solidFill>
            </a:endParaRPr>
          </a:p>
        </p:txBody>
      </p:sp>
      <p:sp>
        <p:nvSpPr>
          <p:cNvPr id="2" name="TextBox 1"/>
          <p:cNvSpPr txBox="1"/>
          <p:nvPr/>
        </p:nvSpPr>
        <p:spPr>
          <a:xfrm>
            <a:off x="3962400" y="990600"/>
            <a:ext cx="5105400" cy="3180145"/>
          </a:xfrm>
          <a:prstGeom prst="rect">
            <a:avLst/>
          </a:prstGeom>
          <a:noFill/>
        </p:spPr>
        <p:txBody>
          <a:bodyPr wrap="square" lIns="0" tIns="0" rIns="0" bIns="0" rtlCol="0">
            <a:noAutofit/>
          </a:bodyPr>
          <a:lstStyle/>
          <a:p>
            <a:pPr>
              <a:defRPr/>
            </a:pPr>
            <a:r>
              <a:rPr lang="en-US" sz="2000" dirty="0" err="1" smtClean="0">
                <a:solidFill>
                  <a:schemeClr val="bg1"/>
                </a:solidFill>
                <a:latin typeface="Arial" panose="020B0604020202020204" pitchFamily="34" charset="0"/>
                <a:cs typeface="Arial" panose="020B0604020202020204" pitchFamily="34" charset="0"/>
              </a:rPr>
              <a:t>CP&amp;T</a:t>
            </a:r>
            <a:r>
              <a:rPr lang="en-US" sz="2000" dirty="0" smtClean="0">
                <a:solidFill>
                  <a:schemeClr val="bg1"/>
                </a:solidFill>
                <a:latin typeface="Arial" panose="020B0604020202020204" pitchFamily="34" charset="0"/>
                <a:cs typeface="Arial" panose="020B0604020202020204" pitchFamily="34" charset="0"/>
              </a:rPr>
              <a:t> July 2007</a:t>
            </a:r>
          </a:p>
          <a:p>
            <a:pPr>
              <a:defRPr/>
            </a:pPr>
            <a:r>
              <a:rPr lang="en-US" sz="2800" dirty="0" smtClean="0">
                <a:solidFill>
                  <a:schemeClr val="bg1"/>
                </a:solidFill>
                <a:latin typeface="Times New Roman" pitchFamily="18" charset="0"/>
              </a:rPr>
              <a:t>All </a:t>
            </a:r>
            <a:r>
              <a:rPr lang="en-US" sz="2800" dirty="0">
                <a:solidFill>
                  <a:schemeClr val="bg1"/>
                </a:solidFill>
                <a:latin typeface="Times New Roman" pitchFamily="18" charset="0"/>
              </a:rPr>
              <a:t>substances are </a:t>
            </a:r>
            <a:r>
              <a:rPr lang="en-US" sz="2800" dirty="0" smtClean="0">
                <a:solidFill>
                  <a:schemeClr val="bg1"/>
                </a:solidFill>
                <a:latin typeface="Times New Roman" pitchFamily="18" charset="0"/>
              </a:rPr>
              <a:t>poisons;</a:t>
            </a:r>
          </a:p>
          <a:p>
            <a:pPr>
              <a:defRPr/>
            </a:pPr>
            <a:r>
              <a:rPr lang="en-US" sz="2800" dirty="0" smtClean="0">
                <a:solidFill>
                  <a:schemeClr val="bg1"/>
                </a:solidFill>
                <a:latin typeface="Times New Roman" pitchFamily="18" charset="0"/>
              </a:rPr>
              <a:t>there </a:t>
            </a:r>
            <a:r>
              <a:rPr lang="en-US" sz="2800" dirty="0">
                <a:solidFill>
                  <a:schemeClr val="bg1"/>
                </a:solidFill>
                <a:latin typeface="Times New Roman" pitchFamily="18" charset="0"/>
              </a:rPr>
              <a:t>is none which is not a poison.  The </a:t>
            </a:r>
            <a:r>
              <a:rPr lang="en-US" sz="2800" u="sng" dirty="0">
                <a:solidFill>
                  <a:schemeClr val="bg1"/>
                </a:solidFill>
                <a:latin typeface="Times New Roman" pitchFamily="18" charset="0"/>
              </a:rPr>
              <a:t>right dose </a:t>
            </a:r>
            <a:r>
              <a:rPr lang="en-US" sz="2800" dirty="0" smtClean="0">
                <a:solidFill>
                  <a:schemeClr val="bg1"/>
                </a:solidFill>
                <a:latin typeface="Times New Roman" pitchFamily="18" charset="0"/>
              </a:rPr>
              <a:t>differentiates</a:t>
            </a:r>
          </a:p>
          <a:p>
            <a:pPr>
              <a:defRPr/>
            </a:pPr>
            <a:r>
              <a:rPr lang="en-US" sz="2800" dirty="0" smtClean="0">
                <a:solidFill>
                  <a:schemeClr val="bg1"/>
                </a:solidFill>
                <a:latin typeface="Times New Roman" pitchFamily="18" charset="0"/>
              </a:rPr>
              <a:t>a </a:t>
            </a:r>
            <a:r>
              <a:rPr lang="en-US" sz="2800" dirty="0">
                <a:solidFill>
                  <a:schemeClr val="bg1"/>
                </a:solidFill>
                <a:latin typeface="Times New Roman" pitchFamily="18" charset="0"/>
              </a:rPr>
              <a:t>poison and a remedy.</a:t>
            </a:r>
          </a:p>
          <a:p>
            <a:pPr>
              <a:defRPr/>
            </a:pPr>
            <a:r>
              <a:rPr lang="en-US" sz="2800" dirty="0">
                <a:solidFill>
                  <a:schemeClr val="bg1"/>
                </a:solidFill>
                <a:latin typeface="Times New Roman" pitchFamily="18" charset="0"/>
              </a:rPr>
              <a:t>				Paracelsus (1493-1541</a:t>
            </a:r>
            <a:r>
              <a:rPr lang="en-US" sz="2800" dirty="0" smtClean="0">
                <a:solidFill>
                  <a:schemeClr val="bg1"/>
                </a:solidFill>
                <a:latin typeface="Times New Roman" pitchFamily="18" charset="0"/>
              </a:rPr>
              <a:t>)</a:t>
            </a:r>
          </a:p>
          <a:p>
            <a:pPr algn="ctr">
              <a:defRPr/>
            </a:pPr>
            <a:r>
              <a:rPr lang="de-DE" dirty="0">
                <a:solidFill>
                  <a:schemeClr val="bg1"/>
                </a:solidFill>
              </a:rPr>
              <a:t>Theophrastus Phillippus </a:t>
            </a:r>
            <a:r>
              <a:rPr lang="de-DE" dirty="0" smtClean="0">
                <a:solidFill>
                  <a:schemeClr val="bg1"/>
                </a:solidFill>
              </a:rPr>
              <a:t>Aureolus</a:t>
            </a:r>
          </a:p>
          <a:p>
            <a:pPr algn="ctr">
              <a:defRPr/>
            </a:pPr>
            <a:r>
              <a:rPr lang="de-DE" dirty="0" smtClean="0">
                <a:solidFill>
                  <a:schemeClr val="bg1"/>
                </a:solidFill>
              </a:rPr>
              <a:t>Bombastus von </a:t>
            </a:r>
            <a:r>
              <a:rPr lang="de-DE" dirty="0">
                <a:solidFill>
                  <a:schemeClr val="bg1"/>
                </a:solidFill>
              </a:rPr>
              <a:t>Hohenheim</a:t>
            </a:r>
            <a:endParaRPr lang="en-US" spc="-50" dirty="0">
              <a:solidFill>
                <a:schemeClr val="bg1"/>
              </a:solidFill>
            </a:endParaRPr>
          </a:p>
        </p:txBody>
      </p:sp>
      <p:sp>
        <p:nvSpPr>
          <p:cNvPr id="3" name="TextBox 2"/>
          <p:cNvSpPr txBox="1"/>
          <p:nvPr/>
        </p:nvSpPr>
        <p:spPr>
          <a:xfrm>
            <a:off x="838200" y="4800600"/>
            <a:ext cx="7391400" cy="1143000"/>
          </a:xfrm>
          <a:prstGeom prst="rect">
            <a:avLst/>
          </a:prstGeom>
          <a:noFill/>
        </p:spPr>
        <p:txBody>
          <a:bodyPr wrap="square" lIns="0" tIns="0" rIns="0" bIns="0" rtlCol="0">
            <a:noAutofit/>
          </a:bodyPr>
          <a:lstStyle/>
          <a:p>
            <a:pPr>
              <a:lnSpc>
                <a:spcPct val="90000"/>
              </a:lnSpc>
              <a:spcBef>
                <a:spcPts val="600"/>
              </a:spcBef>
            </a:pPr>
            <a:r>
              <a:rPr lang="en-US" sz="2000" spc="-50" dirty="0" smtClean="0">
                <a:solidFill>
                  <a:schemeClr val="bg1"/>
                </a:solidFill>
                <a:latin typeface="Arial" panose="020B0604020202020204" pitchFamily="34" charset="0"/>
                <a:cs typeface="Arial" panose="020B0604020202020204" pitchFamily="34" charset="0"/>
              </a:rPr>
              <a:t>This thought was generated 500 years ago and it is my contention that these words encompass the Holy Grail of Clinical Pharmacology.  How to determine that dose, route of administration, and dosing frequency is what we are all striving for.  </a:t>
            </a:r>
            <a:endParaRPr lang="en-US" sz="2000" spc="-5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30748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88346"/>
            <a:ext cx="8534400" cy="5312454"/>
          </a:xfrm>
        </p:spPr>
        <p:txBody>
          <a:bodyPr/>
          <a:lstStyle/>
          <a:p>
            <a:pPr>
              <a:spcBef>
                <a:spcPts val="0"/>
              </a:spcBef>
              <a:buClr>
                <a:srgbClr val="7030A0"/>
              </a:buClr>
              <a:buSzPct val="125000"/>
            </a:pPr>
            <a:r>
              <a:rPr lang="en-US" sz="2000" dirty="0" smtClean="0">
                <a:latin typeface="Arial" panose="020B0604020202020204" pitchFamily="34" charset="0"/>
                <a:cs typeface="Arial" panose="020B0604020202020204" pitchFamily="34" charset="0"/>
              </a:rPr>
              <a:t>The new name reflected not only the continued interest in intravenous anesthesia but also the much broader interests:</a:t>
            </a:r>
          </a:p>
          <a:p>
            <a:pPr lvl="1">
              <a:spcBef>
                <a:spcPts val="0"/>
              </a:spcBef>
              <a:buClr>
                <a:srgbClr val="7030A0"/>
              </a:buClr>
              <a:buSzPct val="125000"/>
            </a:pPr>
            <a:r>
              <a:rPr lang="en-US" sz="2000" dirty="0" smtClean="0">
                <a:latin typeface="Arial" panose="020B0604020202020204" pitchFamily="34" charset="0"/>
                <a:cs typeface="Arial" panose="020B0604020202020204" pitchFamily="34" charset="0"/>
              </a:rPr>
              <a:t>Pharmacokinetics and Pharmacodynamics –Intravenous and Inhaled Anesthetics</a:t>
            </a:r>
          </a:p>
          <a:p>
            <a:pPr lvl="1">
              <a:spcBef>
                <a:spcPts val="0"/>
              </a:spcBef>
              <a:buClr>
                <a:srgbClr val="7030A0"/>
              </a:buClr>
              <a:buSzPct val="125000"/>
            </a:pPr>
            <a:r>
              <a:rPr lang="en-US" sz="2000" dirty="0">
                <a:latin typeface="Arial" panose="020B0604020202020204" pitchFamily="34" charset="0"/>
                <a:cs typeface="Arial" panose="020B0604020202020204" pitchFamily="34" charset="0"/>
              </a:rPr>
              <a:t>Anesthetic Drug Interactions</a:t>
            </a:r>
          </a:p>
          <a:p>
            <a:pPr lvl="1">
              <a:spcBef>
                <a:spcPts val="0"/>
              </a:spcBef>
              <a:buClr>
                <a:srgbClr val="7030A0"/>
              </a:buClr>
              <a:buSzPct val="125000"/>
            </a:pPr>
            <a:r>
              <a:rPr lang="en-US" sz="2000" dirty="0" smtClean="0">
                <a:latin typeface="Arial" panose="020B0604020202020204" pitchFamily="34" charset="0"/>
                <a:cs typeface="Arial" panose="020B0604020202020204" pitchFamily="34" charset="0"/>
              </a:rPr>
              <a:t>Drug Delivery Systems - TCI</a:t>
            </a:r>
          </a:p>
          <a:p>
            <a:pPr lvl="1">
              <a:spcBef>
                <a:spcPts val="0"/>
              </a:spcBef>
              <a:buClr>
                <a:srgbClr val="7030A0"/>
              </a:buClr>
              <a:buSzPct val="125000"/>
            </a:pPr>
            <a:r>
              <a:rPr lang="en-US" sz="2000" dirty="0" smtClean="0">
                <a:latin typeface="Arial" panose="020B0604020202020204" pitchFamily="34" charset="0"/>
                <a:cs typeface="Arial" panose="020B0604020202020204" pitchFamily="34" charset="0"/>
              </a:rPr>
              <a:t>Real-time Drug Concentration Predictions – Recirculatory Models</a:t>
            </a:r>
          </a:p>
          <a:p>
            <a:pPr lvl="1">
              <a:spcBef>
                <a:spcPts val="0"/>
              </a:spcBef>
              <a:buClr>
                <a:srgbClr val="7030A0"/>
              </a:buClr>
              <a:buSzPct val="125000"/>
            </a:pPr>
            <a:r>
              <a:rPr lang="en-US" sz="2000" dirty="0" smtClean="0">
                <a:latin typeface="Arial" panose="020B0604020202020204" pitchFamily="34" charset="0"/>
                <a:cs typeface="Arial" panose="020B0604020202020204" pitchFamily="34" charset="0"/>
              </a:rPr>
              <a:t>Cerebral Function Monitoring</a:t>
            </a:r>
          </a:p>
          <a:p>
            <a:pPr>
              <a:spcBef>
                <a:spcPts val="0"/>
              </a:spcBef>
              <a:buClr>
                <a:srgbClr val="7030A0"/>
              </a:buClr>
              <a:buSzPct val="125000"/>
            </a:pPr>
            <a:r>
              <a:rPr lang="en-US" sz="2000" dirty="0" smtClean="0">
                <a:latin typeface="Arial" panose="020B0604020202020204" pitchFamily="34" charset="0"/>
                <a:cs typeface="Arial" panose="020B0604020202020204" pitchFamily="34" charset="0"/>
              </a:rPr>
              <a:t>The scope of the Society also includes basic science</a:t>
            </a:r>
          </a:p>
          <a:p>
            <a:pPr lvl="1">
              <a:spcBef>
                <a:spcPts val="0"/>
              </a:spcBef>
              <a:buClr>
                <a:srgbClr val="7030A0"/>
              </a:buClr>
              <a:buSzPct val="125000"/>
            </a:pPr>
            <a:r>
              <a:rPr lang="en-US" sz="2000" dirty="0" smtClean="0">
                <a:latin typeface="Arial" panose="020B0604020202020204" pitchFamily="34" charset="0"/>
                <a:cs typeface="Arial" panose="020B0604020202020204" pitchFamily="34" charset="0"/>
              </a:rPr>
              <a:t>Drug Receptors</a:t>
            </a:r>
          </a:p>
          <a:p>
            <a:pPr lvl="1">
              <a:spcBef>
                <a:spcPts val="0"/>
              </a:spcBef>
              <a:buClr>
                <a:srgbClr val="7030A0"/>
              </a:buClr>
              <a:buSzPct val="125000"/>
            </a:pPr>
            <a:r>
              <a:rPr lang="en-US" sz="2000" dirty="0" smtClean="0">
                <a:latin typeface="Arial" panose="020B0604020202020204" pitchFamily="34" charset="0"/>
                <a:cs typeface="Arial" panose="020B0604020202020204" pitchFamily="34" charset="0"/>
              </a:rPr>
              <a:t>Mechanisms of Action</a:t>
            </a:r>
          </a:p>
          <a:p>
            <a:pPr lvl="1">
              <a:spcBef>
                <a:spcPts val="0"/>
              </a:spcBef>
              <a:buClr>
                <a:srgbClr val="7030A0"/>
              </a:buClr>
              <a:buSzPct val="125000"/>
            </a:pPr>
            <a:r>
              <a:rPr lang="en-US" sz="2000" dirty="0" smtClean="0">
                <a:latin typeface="Arial" panose="020B0604020202020204" pitchFamily="34" charset="0"/>
                <a:cs typeface="Arial" panose="020B0604020202020204" pitchFamily="34" charset="0"/>
              </a:rPr>
              <a:t>Pharmacogenomics</a:t>
            </a:r>
          </a:p>
          <a:p>
            <a:pPr lvl="1">
              <a:spcBef>
                <a:spcPts val="0"/>
              </a:spcBef>
              <a:buClr>
                <a:srgbClr val="7030A0"/>
              </a:buClr>
              <a:buSzPct val="125000"/>
            </a:pPr>
            <a:r>
              <a:rPr lang="en-US" sz="2000" dirty="0" smtClean="0">
                <a:latin typeface="Arial" panose="020B0604020202020204" pitchFamily="34" charset="0"/>
                <a:cs typeface="Arial" panose="020B0604020202020204" pitchFamily="34" charset="0"/>
              </a:rPr>
              <a:t>Drug Development</a:t>
            </a:r>
          </a:p>
          <a:p>
            <a:pPr lvl="1">
              <a:spcBef>
                <a:spcPts val="0"/>
              </a:spcBef>
              <a:buClr>
                <a:srgbClr val="7030A0"/>
              </a:buClr>
              <a:buSzPct val="125000"/>
            </a:pPr>
            <a:r>
              <a:rPr lang="en-US" sz="2000" dirty="0" smtClean="0">
                <a:latin typeface="Arial" panose="020B0604020202020204" pitchFamily="34" charset="0"/>
                <a:cs typeface="Arial" panose="020B0604020202020204" pitchFamily="34" charset="0"/>
              </a:rPr>
              <a:t>Alternative Routes of Drug Administration</a:t>
            </a:r>
          </a:p>
          <a:p>
            <a:pPr>
              <a:spcBef>
                <a:spcPts val="0"/>
              </a:spcBef>
              <a:buClr>
                <a:srgbClr val="7030A0"/>
              </a:buClr>
              <a:buSzPct val="125000"/>
            </a:pPr>
            <a:r>
              <a:rPr lang="en-US" sz="2000" dirty="0" smtClean="0">
                <a:latin typeface="Arial" panose="020B0604020202020204" pitchFamily="34" charset="0"/>
                <a:cs typeface="Arial" panose="020B0604020202020204" pitchFamily="34" charset="0"/>
              </a:rPr>
              <a:t>Let us recognize that anesthesiologists are excellent clinical pharmacologists</a:t>
            </a:r>
          </a:p>
          <a:p>
            <a:pPr lvl="1">
              <a:spcBef>
                <a:spcPts val="0"/>
              </a:spcBef>
              <a:buClr>
                <a:srgbClr val="7030A0"/>
              </a:buClr>
              <a:buSzPct val="125000"/>
            </a:pPr>
            <a:r>
              <a:rPr lang="en-US" sz="2000" dirty="0" smtClean="0">
                <a:latin typeface="Arial" panose="020B0604020202020204" pitchFamily="34" charset="0"/>
                <a:cs typeface="Arial" panose="020B0604020202020204" pitchFamily="34" charset="0"/>
              </a:rPr>
              <a:t>Drug effect typically takes effect shortly after administration</a:t>
            </a:r>
          </a:p>
          <a:p>
            <a:pPr lvl="1">
              <a:spcBef>
                <a:spcPts val="0"/>
              </a:spcBef>
              <a:buClr>
                <a:srgbClr val="7030A0"/>
              </a:buClr>
              <a:buSzPct val="125000"/>
            </a:pPr>
            <a:r>
              <a:rPr lang="en-US" sz="2000" dirty="0" smtClean="0">
                <a:latin typeface="Arial" panose="020B0604020202020204" pitchFamily="34" charset="0"/>
                <a:cs typeface="Arial" panose="020B0604020202020204" pitchFamily="34" charset="0"/>
              </a:rPr>
              <a:t>The drugs we use typically have very narrow therapeutic windows</a:t>
            </a: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5" name="Title 6"/>
          <p:cNvSpPr>
            <a:spLocks noGrp="1"/>
          </p:cNvSpPr>
          <p:nvPr>
            <p:ph type="title"/>
          </p:nvPr>
        </p:nvSpPr>
        <p:spPr>
          <a:xfrm>
            <a:off x="829659" y="236780"/>
            <a:ext cx="8115301" cy="830020"/>
          </a:xfrm>
        </p:spPr>
        <p:txBody>
          <a:bodyPr/>
          <a:lstStyle/>
          <a:p>
            <a:pPr algn="ctr"/>
            <a:r>
              <a:rPr lang="en-US" dirty="0">
                <a:latin typeface="Arial" pitchFamily="34" charset="0"/>
                <a:ea typeface="ＭＳ Ｐゴシック" pitchFamily="34" charset="-128"/>
              </a:rPr>
              <a:t>From </a:t>
            </a:r>
            <a:r>
              <a:rPr lang="en-US" dirty="0" smtClean="0">
                <a:latin typeface="Arial" pitchFamily="34" charset="0"/>
                <a:ea typeface="ＭＳ Ｐゴシック" pitchFamily="34" charset="-128"/>
              </a:rPr>
              <a:t>SIVA </a:t>
            </a:r>
            <a:r>
              <a:rPr lang="en-US" dirty="0">
                <a:latin typeface="Arial" pitchFamily="34" charset="0"/>
                <a:ea typeface="ＭＳ Ｐゴシック" pitchFamily="34" charset="-128"/>
              </a:rPr>
              <a:t>to </a:t>
            </a:r>
            <a:r>
              <a:rPr lang="en-US" dirty="0" smtClean="0">
                <a:latin typeface="Arial" pitchFamily="34" charset="0"/>
                <a:ea typeface="ＭＳ Ｐゴシック" pitchFamily="34" charset="-128"/>
              </a:rPr>
              <a:t>ISAP</a:t>
            </a:r>
            <a:r>
              <a:rPr lang="en-US" dirty="0">
                <a:latin typeface="Arial" pitchFamily="34" charset="0"/>
                <a:ea typeface="ＭＳ Ｐゴシック" pitchFamily="34" charset="-128"/>
              </a:rPr>
              <a:t/>
            </a:r>
            <a:br>
              <a:rPr lang="en-US" dirty="0">
                <a:latin typeface="Arial" pitchFamily="34" charset="0"/>
                <a:ea typeface="ＭＳ Ｐゴシック" pitchFamily="34" charset="-128"/>
              </a:rPr>
            </a:br>
            <a:r>
              <a:rPr lang="en-US" sz="2400" dirty="0" smtClean="0">
                <a:latin typeface="Arial" pitchFamily="34" charset="0"/>
                <a:ea typeface="ＭＳ Ｐゴシック" pitchFamily="34" charset="-128"/>
              </a:rPr>
              <a:t>Recognizing the Expanding Scope of an International Society</a:t>
            </a:r>
            <a:endParaRPr lang="en-US" sz="2400" dirty="0"/>
          </a:p>
        </p:txBody>
      </p:sp>
    </p:spTree>
    <p:extLst>
      <p:ext uri="{BB962C8B-B14F-4D97-AF65-F5344CB8AC3E}">
        <p14:creationId xmlns:p14="http://schemas.microsoft.com/office/powerpoint/2010/main" val="27674097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p:cNvSpPr>
            <a:spLocks noGrp="1"/>
          </p:cNvSpPr>
          <p:nvPr>
            <p:ph type="title"/>
          </p:nvPr>
        </p:nvSpPr>
        <p:spPr>
          <a:xfrm>
            <a:off x="990600" y="304800"/>
            <a:ext cx="7086601" cy="762000"/>
          </a:xfrm>
        </p:spPr>
        <p:txBody>
          <a:bodyPr/>
          <a:lstStyle/>
          <a:p>
            <a:pPr algn="ctr"/>
            <a:r>
              <a:rPr lang="en-US" dirty="0">
                <a:latin typeface="Arial" pitchFamily="34" charset="0"/>
                <a:ea typeface="ＭＳ Ｐゴシック" pitchFamily="34" charset="-128"/>
              </a:rPr>
              <a:t>From </a:t>
            </a:r>
            <a:r>
              <a:rPr lang="en-US" dirty="0" smtClean="0">
                <a:latin typeface="Arial" pitchFamily="34" charset="0"/>
                <a:ea typeface="ＭＳ Ｐゴシック" pitchFamily="34" charset="-128"/>
              </a:rPr>
              <a:t>SIVA </a:t>
            </a:r>
            <a:r>
              <a:rPr lang="en-US" dirty="0">
                <a:latin typeface="Arial" pitchFamily="34" charset="0"/>
                <a:ea typeface="ＭＳ Ｐゴシック" pitchFamily="34" charset="-128"/>
              </a:rPr>
              <a:t>to </a:t>
            </a:r>
            <a:r>
              <a:rPr lang="en-US" dirty="0" smtClean="0">
                <a:latin typeface="Arial" pitchFamily="34" charset="0"/>
                <a:ea typeface="ＭＳ Ｐゴシック" pitchFamily="34" charset="-128"/>
              </a:rPr>
              <a:t>ISAP: </a:t>
            </a:r>
            <a:r>
              <a:rPr lang="en-US" dirty="0">
                <a:latin typeface="Arial" pitchFamily="34" charset="0"/>
                <a:ea typeface="ＭＳ Ｐゴシック" pitchFamily="34" charset="-128"/>
              </a:rPr>
              <a:t>The History of </a:t>
            </a:r>
            <a:r>
              <a:rPr lang="en-US" dirty="0" err="1">
                <a:latin typeface="Arial" pitchFamily="34" charset="0"/>
                <a:ea typeface="ＭＳ Ｐゴシック" pitchFamily="34" charset="-128"/>
              </a:rPr>
              <a:t>Anaesthesic</a:t>
            </a:r>
            <a:r>
              <a:rPr lang="en-US" dirty="0">
                <a:latin typeface="Arial" pitchFamily="34" charset="0"/>
                <a:ea typeface="ＭＳ Ｐゴシック" pitchFamily="34" charset="-128"/>
              </a:rPr>
              <a:t> Pharmacology</a:t>
            </a:r>
            <a:endParaRPr lang="en-US" dirty="0"/>
          </a:p>
        </p:txBody>
      </p:sp>
      <p:pic>
        <p:nvPicPr>
          <p:cNvPr id="2" name="Picture 1"/>
          <p:cNvPicPr>
            <a:picLocks noChangeAspect="1"/>
          </p:cNvPicPr>
          <p:nvPr/>
        </p:nvPicPr>
        <p:blipFill>
          <a:blip r:embed="rId2"/>
          <a:stretch>
            <a:fillRect/>
          </a:stretch>
        </p:blipFill>
        <p:spPr>
          <a:xfrm>
            <a:off x="2514600" y="1171083"/>
            <a:ext cx="3919555" cy="5224462"/>
          </a:xfrm>
          <a:prstGeom prst="rect">
            <a:avLst/>
          </a:prstGeom>
        </p:spPr>
      </p:pic>
      <p:sp>
        <p:nvSpPr>
          <p:cNvPr id="4" name="TextBox 3"/>
          <p:cNvSpPr txBox="1"/>
          <p:nvPr/>
        </p:nvSpPr>
        <p:spPr>
          <a:xfrm>
            <a:off x="1066800" y="2743200"/>
            <a:ext cx="1752600" cy="323201"/>
          </a:xfrm>
          <a:prstGeom prst="rect">
            <a:avLst/>
          </a:prstGeom>
          <a:noFill/>
        </p:spPr>
        <p:txBody>
          <a:bodyPr wrap="square" lIns="0" tIns="0" rIns="0" bIns="0" rtlCol="0">
            <a:noAutofit/>
          </a:bodyPr>
          <a:lstStyle/>
          <a:p>
            <a:pPr>
              <a:lnSpc>
                <a:spcPct val="90000"/>
              </a:lnSpc>
              <a:spcBef>
                <a:spcPts val="600"/>
              </a:spcBef>
            </a:pPr>
            <a:r>
              <a:rPr lang="en-US" sz="1850" spc="-50" dirty="0" smtClean="0">
                <a:solidFill>
                  <a:srgbClr val="FF0000"/>
                </a:solidFill>
              </a:rPr>
              <a:t>16 April 2002</a:t>
            </a:r>
            <a:endParaRPr lang="en-US" sz="1850" spc="-50" dirty="0">
              <a:solidFill>
                <a:srgbClr val="FF0000"/>
              </a:solidFill>
            </a:endParaRPr>
          </a:p>
        </p:txBody>
      </p:sp>
    </p:spTree>
    <p:extLst>
      <p:ext uri="{BB962C8B-B14F-4D97-AF65-F5344CB8AC3E}">
        <p14:creationId xmlns:p14="http://schemas.microsoft.com/office/powerpoint/2010/main" val="10058000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609600" y="922283"/>
            <a:ext cx="6854952" cy="381000"/>
          </a:xfrm>
        </p:spPr>
        <p:txBody>
          <a:bodyPr/>
          <a:lstStyle/>
          <a:p>
            <a:r>
              <a:rPr lang="en-US" b="1" dirty="0" smtClean="0">
                <a:solidFill>
                  <a:srgbClr val="7030A0"/>
                </a:solidFill>
                <a:ea typeface="ＭＳ Ｐゴシック" pitchFamily="34" charset="-128"/>
              </a:rPr>
              <a:t>Past Presidents</a:t>
            </a:r>
            <a:endParaRPr lang="en-US" b="1" dirty="0" smtClean="0">
              <a:solidFill>
                <a:srgbClr val="7030A0"/>
              </a:solidFill>
            </a:endParaRPr>
          </a:p>
          <a:p>
            <a:endParaRPr lang="en-US" dirty="0"/>
          </a:p>
        </p:txBody>
      </p:sp>
      <p:graphicFrame>
        <p:nvGraphicFramePr>
          <p:cNvPr id="13" name="Table 12"/>
          <p:cNvGraphicFramePr>
            <a:graphicFrameLocks noGrp="1"/>
          </p:cNvGraphicFramePr>
          <p:nvPr>
            <p:extLst>
              <p:ext uri="{D42A27DB-BD31-4B8C-83A1-F6EECF244321}">
                <p14:modId xmlns:p14="http://schemas.microsoft.com/office/powerpoint/2010/main" val="1472693885"/>
              </p:ext>
            </p:extLst>
          </p:nvPr>
        </p:nvGraphicFramePr>
        <p:xfrm>
          <a:off x="838200" y="1176091"/>
          <a:ext cx="7162800" cy="5181607"/>
        </p:xfrm>
        <a:graphic>
          <a:graphicData uri="http://schemas.openxmlformats.org/drawingml/2006/table">
            <a:tbl>
              <a:tblPr>
                <a:tableStyleId>{5C22544A-7EE6-4342-B048-85BDC9FD1C3A}</a:tableStyleId>
              </a:tblPr>
              <a:tblGrid>
                <a:gridCol w="2050647"/>
                <a:gridCol w="2656520"/>
                <a:gridCol w="2455633"/>
              </a:tblGrid>
              <a:tr h="193794">
                <a:tc>
                  <a:txBody>
                    <a:bodyPr/>
                    <a:lstStyle/>
                    <a:p>
                      <a:pPr algn="l" fontAlgn="b"/>
                      <a:r>
                        <a:rPr lang="en-US" sz="900" u="none" strike="noStrike" dirty="0">
                          <a:effectLst/>
                        </a:rPr>
                        <a:t>1990-1991</a:t>
                      </a:r>
                      <a:endParaRPr lang="en-US" sz="9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dirty="0">
                          <a:effectLst/>
                        </a:rPr>
                        <a:t>2000-2001</a:t>
                      </a:r>
                      <a:endParaRPr lang="en-US" sz="9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dirty="0">
                          <a:effectLst/>
                        </a:rPr>
                        <a:t>2009</a:t>
                      </a:r>
                      <a:endParaRPr lang="en-US" sz="900" b="0" i="0" u="none" strike="noStrike" dirty="0">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1200" u="none" strike="noStrike" dirty="0">
                          <a:effectLst/>
                        </a:rPr>
                        <a:t>Elemer Zsigmond,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James G. Bovill, MD, PhD, </a:t>
                      </a:r>
                      <a:r>
                        <a:rPr lang="en-US" sz="1200" u="none" strike="noStrike" dirty="0" err="1">
                          <a:effectLst/>
                        </a:rPr>
                        <a:t>FCARCSI</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Thomas Schnider, MD</a:t>
                      </a:r>
                      <a:endParaRPr lang="en-US" sz="12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a:effectLst/>
                        </a:rPr>
                        <a:t>University of Illinois, Chicago</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Uithoorn, The Netherlands</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de-DE" sz="800" u="none" strike="noStrike" dirty="0">
                          <a:effectLst/>
                        </a:rPr>
                        <a:t>Institut für Anästhesiologie, St Gallen, Switzerland</a:t>
                      </a:r>
                      <a:endParaRPr lang="de-DE" sz="800" b="0" i="0" u="none" strike="noStrike" dirty="0">
                        <a:solidFill>
                          <a:srgbClr val="000000"/>
                        </a:solidFill>
                        <a:effectLst/>
                        <a:latin typeface="Calibri" panose="020F0502020204030204" pitchFamily="34" charset="0"/>
                      </a:endParaRPr>
                    </a:p>
                  </a:txBody>
                  <a:tcPr marL="4415" marR="4415" marT="4415" marB="0" anchor="b"/>
                </a:tc>
              </a:tr>
              <a:tr h="101105">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900" u="none" strike="noStrike">
                          <a:effectLst/>
                        </a:rPr>
                        <a:t>1993</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dirty="0">
                          <a:effectLst/>
                        </a:rPr>
                        <a:t>2002</a:t>
                      </a:r>
                      <a:endParaRPr lang="en-US" sz="9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2010</a:t>
                      </a:r>
                      <a:endParaRPr lang="en-US" sz="9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1200" u="none" strike="noStrike" dirty="0">
                          <a:effectLst/>
                        </a:rPr>
                        <a:t>Tony Ivankovich,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John W. Sear, </a:t>
                      </a:r>
                      <a:r>
                        <a:rPr lang="en-US" sz="900" u="none" strike="noStrike" dirty="0">
                          <a:effectLst/>
                        </a:rPr>
                        <a:t>MA, BSc, MBBS, PhD, FFARCS, FANZCA</a:t>
                      </a:r>
                      <a:endParaRPr lang="en-US" sz="9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Pamela Flood, MD</a:t>
                      </a:r>
                      <a:endParaRPr lang="en-US" sz="12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a:effectLst/>
                        </a:rPr>
                        <a:t>Rush University Medical Center, Chicago</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University of Oxford, UK</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dirty="0">
                          <a:effectLst/>
                        </a:rPr>
                        <a:t>Columbia University</a:t>
                      </a:r>
                      <a:endParaRPr lang="en-US" sz="800" b="0" i="0" u="none" strike="noStrike" dirty="0">
                        <a:solidFill>
                          <a:srgbClr val="000000"/>
                        </a:solidFill>
                        <a:effectLst/>
                        <a:latin typeface="Calibri" panose="020F0502020204030204" pitchFamily="34" charset="0"/>
                      </a:endParaRPr>
                    </a:p>
                  </a:txBody>
                  <a:tcPr marL="4415" marR="4415" marT="4415" marB="0" anchor="b"/>
                </a:tc>
              </a:tr>
              <a:tr h="101105">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900" u="none" strike="noStrike">
                          <a:effectLst/>
                        </a:rPr>
                        <a:t>1994</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2003</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2011</a:t>
                      </a:r>
                      <a:endParaRPr lang="en-US" sz="9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1200" u="none" strike="noStrike" dirty="0">
                          <a:effectLst/>
                        </a:rPr>
                        <a:t>Ted Stanley,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Tony Gin, MD, FANZCA</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Thomas K. Henthorn, MD</a:t>
                      </a:r>
                      <a:endParaRPr lang="en-US" sz="12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a:effectLst/>
                        </a:rPr>
                        <a:t>University of Utah</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Chinese University of Hong Kong</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dirty="0">
                          <a:effectLst/>
                        </a:rPr>
                        <a:t>University of Colorado - Denver</a:t>
                      </a:r>
                      <a:endParaRPr lang="en-US" sz="800" b="0" i="0" u="none" strike="noStrike" dirty="0">
                        <a:solidFill>
                          <a:srgbClr val="000000"/>
                        </a:solidFill>
                        <a:effectLst/>
                        <a:latin typeface="Calibri" panose="020F0502020204030204" pitchFamily="34" charset="0"/>
                      </a:endParaRPr>
                    </a:p>
                  </a:txBody>
                  <a:tcPr marL="4415" marR="4415" marT="4415" marB="0" anchor="b"/>
                </a:tc>
              </a:tr>
              <a:tr h="101105">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900" u="none" strike="noStrike">
                          <a:effectLst/>
                        </a:rPr>
                        <a:t>1995</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2004</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2012</a:t>
                      </a:r>
                      <a:endParaRPr lang="en-US" sz="9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de-DE" sz="1200" u="none" strike="noStrike" dirty="0">
                          <a:effectLst/>
                        </a:rPr>
                        <a:t>Peter Sebel, MBBS, PhD, MBA</a:t>
                      </a:r>
                      <a:endParaRPr lang="de-DE"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a:effectLst/>
                        </a:rPr>
                        <a:t>Adrian W. Gelb, MB, ChB</a:t>
                      </a:r>
                      <a:endParaRPr lang="en-US" sz="12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Tom C. Krejcie, MD</a:t>
                      </a:r>
                      <a:endParaRPr lang="en-US" sz="12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a:effectLst/>
                        </a:rPr>
                        <a:t>Emory University, Atlanta Georgia</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University of California, San Francisco</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dirty="0">
                          <a:effectLst/>
                        </a:rPr>
                        <a:t>Northwestern University</a:t>
                      </a:r>
                      <a:endParaRPr lang="en-US" sz="800" b="0" i="0" u="none" strike="noStrike" dirty="0">
                        <a:solidFill>
                          <a:srgbClr val="000000"/>
                        </a:solidFill>
                        <a:effectLst/>
                        <a:latin typeface="Calibri" panose="020F0502020204030204" pitchFamily="34" charset="0"/>
                      </a:endParaRPr>
                    </a:p>
                  </a:txBody>
                  <a:tcPr marL="4415" marR="4415" marT="4415" marB="0" anchor="b"/>
                </a:tc>
              </a:tr>
              <a:tr h="101105">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900" u="none" strike="noStrike">
                          <a:effectLst/>
                        </a:rPr>
                        <a:t>1996</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2005</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2013</a:t>
                      </a:r>
                      <a:endParaRPr lang="en-US" sz="9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1200" u="none" strike="noStrike" dirty="0">
                          <a:effectLst/>
                        </a:rPr>
                        <a:t>Peter Glass,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Talmage D. Egan,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Ken B. Johnson, MD</a:t>
                      </a:r>
                      <a:endParaRPr lang="en-US" sz="12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a:effectLst/>
                        </a:rPr>
                        <a:t>Stony Brook University, New York</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University of Utah</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dirty="0">
                          <a:effectLst/>
                        </a:rPr>
                        <a:t>University of Utah</a:t>
                      </a:r>
                      <a:endParaRPr lang="en-US" sz="800" b="0" i="0" u="none" strike="noStrike" dirty="0">
                        <a:solidFill>
                          <a:srgbClr val="000000"/>
                        </a:solidFill>
                        <a:effectLst/>
                        <a:latin typeface="Calibri" panose="020F0502020204030204" pitchFamily="34" charset="0"/>
                      </a:endParaRPr>
                    </a:p>
                  </a:txBody>
                  <a:tcPr marL="4415" marR="4415" marT="4415" marB="0" anchor="b"/>
                </a:tc>
              </a:tr>
              <a:tr h="101105">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900" u="none" strike="noStrike">
                          <a:effectLst/>
                        </a:rPr>
                        <a:t>1997</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2006</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2014</a:t>
                      </a:r>
                      <a:endParaRPr lang="en-US" sz="9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1200" u="none" strike="noStrike" dirty="0">
                          <a:effectLst/>
                        </a:rPr>
                        <a:t>Kenneth J. Tuman,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a:effectLst/>
                        </a:rPr>
                        <a:t>Steven L. Shafer, MD</a:t>
                      </a:r>
                      <a:endParaRPr lang="en-US" sz="12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Yuguang Huang, MD</a:t>
                      </a:r>
                      <a:endParaRPr lang="en-US" sz="12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a:effectLst/>
                        </a:rPr>
                        <a:t>Rush University Medical Center, Chicago</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Stanford University</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Peking Union Medical College Hospital</a:t>
                      </a:r>
                      <a:endParaRPr lang="en-US" sz="800" b="0" i="0" u="none" strike="noStrike">
                        <a:solidFill>
                          <a:srgbClr val="000000"/>
                        </a:solidFill>
                        <a:effectLst/>
                        <a:latin typeface="Calibri" panose="020F0502020204030204" pitchFamily="34" charset="0"/>
                      </a:endParaRPr>
                    </a:p>
                  </a:txBody>
                  <a:tcPr marL="4415" marR="4415" marT="4415" marB="0" anchor="b"/>
                </a:tc>
              </a:tr>
              <a:tr h="101105">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900" u="none" strike="noStrike">
                          <a:effectLst/>
                        </a:rPr>
                        <a:t>1998</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2007</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2015</a:t>
                      </a:r>
                      <a:endParaRPr lang="en-US" sz="9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1200" u="none" strike="noStrike" dirty="0">
                          <a:effectLst/>
                        </a:rPr>
                        <a:t>Michael B. Howie,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a:effectLst/>
                        </a:rPr>
                        <a:t>Michel Struys, MD, PhD</a:t>
                      </a:r>
                      <a:endParaRPr lang="en-US" sz="12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James M. Sonner, MD</a:t>
                      </a:r>
                      <a:endParaRPr lang="en-US" sz="12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a:effectLst/>
                        </a:rPr>
                        <a:t>The Ohio State University</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University Medical Center Groningen, The Netherlands</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University of California - San Francisco</a:t>
                      </a:r>
                      <a:endParaRPr lang="en-US" sz="800" b="0" i="0" u="none" strike="noStrike">
                        <a:solidFill>
                          <a:srgbClr val="000000"/>
                        </a:solidFill>
                        <a:effectLst/>
                        <a:latin typeface="Calibri" panose="020F0502020204030204" pitchFamily="34" charset="0"/>
                      </a:endParaRPr>
                    </a:p>
                  </a:txBody>
                  <a:tcPr marL="4415" marR="4415" marT="4415" marB="0" anchor="b"/>
                </a:tc>
              </a:tr>
              <a:tr h="101105">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900" u="none" strike="noStrike">
                          <a:effectLst/>
                        </a:rPr>
                        <a:t>1999</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2008</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2016</a:t>
                      </a:r>
                      <a:endParaRPr lang="en-US" sz="9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1200" u="none" strike="noStrike" dirty="0">
                          <a:effectLst/>
                        </a:rPr>
                        <a:t>Paul White,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a:effectLst/>
                        </a:rPr>
                        <a:t>Tong J. Gan, MD</a:t>
                      </a:r>
                      <a:endParaRPr lang="en-US" sz="12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Vesna </a:t>
                      </a:r>
                      <a:r>
                        <a:rPr lang="en-US" sz="1200" u="none" strike="noStrike" dirty="0" smtClean="0">
                          <a:effectLst/>
                        </a:rPr>
                        <a:t>Jevtovic-Todorovic, </a:t>
                      </a:r>
                      <a:r>
                        <a:rPr lang="en-US" sz="1000" u="none" strike="noStrike" dirty="0" smtClean="0">
                          <a:effectLst/>
                        </a:rPr>
                        <a:t>MD, PhD, MBA</a:t>
                      </a:r>
                      <a:endParaRPr lang="en-US" sz="10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dirty="0">
                          <a:effectLst/>
                        </a:rPr>
                        <a:t>University of Texas</a:t>
                      </a:r>
                      <a:endParaRPr lang="en-US" sz="8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Duke University</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dirty="0">
                          <a:effectLst/>
                        </a:rPr>
                        <a:t>University of Colorado - Denver</a:t>
                      </a:r>
                      <a:endParaRPr lang="en-US" sz="800" b="0" i="0" u="none" strike="noStrike" dirty="0">
                        <a:solidFill>
                          <a:srgbClr val="000000"/>
                        </a:solidFill>
                        <a:effectLst/>
                        <a:latin typeface="Calibri" panose="020F0502020204030204" pitchFamily="34" charset="0"/>
                      </a:endParaRPr>
                    </a:p>
                  </a:txBody>
                  <a:tcPr marL="4415" marR="4415" marT="4415" marB="0" anchor="b"/>
                </a:tc>
              </a:tr>
            </a:tbl>
          </a:graphicData>
        </a:graphic>
      </p:graphicFrame>
      <p:sp>
        <p:nvSpPr>
          <p:cNvPr id="9" name="Rectangle 8"/>
          <p:cNvSpPr/>
          <p:nvPr/>
        </p:nvSpPr>
        <p:spPr>
          <a:xfrm>
            <a:off x="2852194" y="1178193"/>
            <a:ext cx="2329406" cy="6253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990599" y="152400"/>
            <a:ext cx="7713969" cy="762000"/>
          </a:xfrm>
        </p:spPr>
        <p:txBody>
          <a:bodyPr/>
          <a:lstStyle/>
          <a:p>
            <a:r>
              <a:rPr lang="en-US" dirty="0" smtClean="0"/>
              <a:t>SIVA: The Birth of a New Society</a:t>
            </a:r>
            <a:endParaRPr lang="en-US" dirty="0"/>
          </a:p>
        </p:txBody>
      </p:sp>
      <p:sp>
        <p:nvSpPr>
          <p:cNvPr id="11" name="Rectangle 10"/>
          <p:cNvSpPr/>
          <p:nvPr/>
        </p:nvSpPr>
        <p:spPr>
          <a:xfrm>
            <a:off x="762000" y="5769112"/>
            <a:ext cx="1676400" cy="6253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42001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304800"/>
            <a:ext cx="8839200" cy="533400"/>
          </a:xfrm>
          <a:prstGeom prst="rect">
            <a:avLst/>
          </a:prstGeom>
          <a:noFill/>
        </p:spPr>
        <p:txBody>
          <a:bodyPr wrap="square" lIns="0" tIns="0" rIns="0" bIns="0" rtlCol="0">
            <a:noAutofit/>
          </a:bodyPr>
          <a:lstStyle/>
          <a:p>
            <a:pPr algn="ctr">
              <a:lnSpc>
                <a:spcPct val="90000"/>
              </a:lnSpc>
              <a:spcBef>
                <a:spcPts val="600"/>
              </a:spcBef>
            </a:pPr>
            <a:r>
              <a:rPr lang="en-US" sz="3200" spc="-50" dirty="0" smtClean="0">
                <a:solidFill>
                  <a:schemeClr val="bg1"/>
                </a:solidFill>
              </a:rPr>
              <a:t>The Impact of Anesthesiology</a:t>
            </a:r>
          </a:p>
          <a:p>
            <a:pPr algn="ctr">
              <a:lnSpc>
                <a:spcPct val="90000"/>
              </a:lnSpc>
              <a:spcBef>
                <a:spcPts val="600"/>
              </a:spcBef>
            </a:pPr>
            <a:r>
              <a:rPr lang="en-US" sz="3200" spc="-50" dirty="0" smtClean="0">
                <a:solidFill>
                  <a:schemeClr val="bg1"/>
                </a:solidFill>
              </a:rPr>
              <a:t> on Clinical Pharmacology </a:t>
            </a:r>
            <a:endParaRPr lang="en-US" sz="3200" spc="-50" dirty="0">
              <a:solidFill>
                <a:schemeClr val="bg1"/>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9576" y="3200400"/>
            <a:ext cx="2532600" cy="3311781"/>
          </a:xfrm>
          <a:prstGeom prst="rect">
            <a:avLst/>
          </a:prstGeom>
        </p:spPr>
      </p:pic>
      <p:sp>
        <p:nvSpPr>
          <p:cNvPr id="3" name="TextBox 2"/>
          <p:cNvSpPr txBox="1"/>
          <p:nvPr/>
        </p:nvSpPr>
        <p:spPr>
          <a:xfrm>
            <a:off x="609600" y="1437290"/>
            <a:ext cx="8144334" cy="1752600"/>
          </a:xfrm>
          <a:prstGeom prst="rect">
            <a:avLst/>
          </a:prstGeom>
          <a:noFill/>
        </p:spPr>
        <p:txBody>
          <a:bodyPr wrap="square" lIns="0" tIns="0" rIns="0" bIns="0" rtlCol="0">
            <a:noAutofit/>
          </a:bodyPr>
          <a:lstStyle/>
          <a:p>
            <a:pPr algn="ctr">
              <a:lnSpc>
                <a:spcPct val="90000"/>
              </a:lnSpc>
              <a:spcBef>
                <a:spcPts val="600"/>
              </a:spcBef>
            </a:pPr>
            <a:r>
              <a:rPr lang="en-US" sz="2000" spc="-50" dirty="0" err="1" smtClean="0">
                <a:solidFill>
                  <a:schemeClr val="bg1"/>
                </a:solidFill>
                <a:latin typeface="Arial" panose="020B0604020202020204" pitchFamily="34" charset="0"/>
                <a:cs typeface="Arial" panose="020B0604020202020204" pitchFamily="34" charset="0"/>
              </a:rPr>
              <a:t>CP&amp;T</a:t>
            </a:r>
            <a:r>
              <a:rPr lang="en-US" sz="2000" spc="-50" dirty="0" smtClean="0">
                <a:solidFill>
                  <a:schemeClr val="bg1"/>
                </a:solidFill>
                <a:latin typeface="Arial" panose="020B0604020202020204" pitchFamily="34" charset="0"/>
                <a:cs typeface="Arial" panose="020B0604020202020204" pitchFamily="34" charset="0"/>
              </a:rPr>
              <a:t>, July 2008 with a lead editorial by Michael J. Avram, Dhanesh Gupta and Arthur J. Atkinson, Jr.</a:t>
            </a:r>
          </a:p>
          <a:p>
            <a:pPr algn="ctr">
              <a:lnSpc>
                <a:spcPct val="90000"/>
              </a:lnSpc>
              <a:spcBef>
                <a:spcPts val="600"/>
              </a:spcBef>
            </a:pPr>
            <a:endParaRPr lang="en-US" sz="2000" spc="-50" dirty="0">
              <a:solidFill>
                <a:schemeClr val="bg1"/>
              </a:solidFill>
              <a:latin typeface="Arial" panose="020B0604020202020204" pitchFamily="34" charset="0"/>
              <a:cs typeface="Arial" panose="020B0604020202020204" pitchFamily="34" charset="0"/>
            </a:endParaRPr>
          </a:p>
          <a:p>
            <a:pPr algn="ctr">
              <a:lnSpc>
                <a:spcPct val="90000"/>
              </a:lnSpc>
              <a:spcBef>
                <a:spcPts val="600"/>
              </a:spcBef>
            </a:pPr>
            <a:r>
              <a:rPr lang="en-US" sz="2000" spc="-50" dirty="0" smtClean="0">
                <a:solidFill>
                  <a:schemeClr val="bg1"/>
                </a:solidFill>
                <a:latin typeface="Arial" panose="020B0604020202020204" pitchFamily="34" charset="0"/>
                <a:cs typeface="Arial" panose="020B0604020202020204" pitchFamily="34" charset="0"/>
              </a:rPr>
              <a:t>Anesthesia: A Discipline </a:t>
            </a:r>
            <a:r>
              <a:rPr lang="en-US" sz="2000" spc="-50" dirty="0">
                <a:solidFill>
                  <a:schemeClr val="bg1"/>
                </a:solidFill>
                <a:latin typeface="Arial" panose="020B0604020202020204" pitchFamily="34" charset="0"/>
                <a:cs typeface="Arial" panose="020B0604020202020204" pitchFamily="34" charset="0"/>
              </a:rPr>
              <a:t>T</a:t>
            </a:r>
            <a:r>
              <a:rPr lang="en-US" sz="2000" spc="-50" dirty="0" smtClean="0">
                <a:solidFill>
                  <a:schemeClr val="bg1"/>
                </a:solidFill>
                <a:latin typeface="Arial" panose="020B0604020202020204" pitchFamily="34" charset="0"/>
                <a:cs typeface="Arial" panose="020B0604020202020204" pitchFamily="34" charset="0"/>
              </a:rPr>
              <a:t>hat Incorporates Clinical Pharmacology Across the </a:t>
            </a:r>
            <a:r>
              <a:rPr lang="en-US" sz="2000" spc="-50" dirty="0" err="1" smtClean="0">
                <a:solidFill>
                  <a:schemeClr val="bg1"/>
                </a:solidFill>
                <a:latin typeface="Arial" panose="020B0604020202020204" pitchFamily="34" charset="0"/>
                <a:cs typeface="Arial" panose="020B0604020202020204" pitchFamily="34" charset="0"/>
              </a:rPr>
              <a:t>DDRU</a:t>
            </a:r>
            <a:r>
              <a:rPr lang="en-US" sz="2000" spc="-50" dirty="0" smtClean="0">
                <a:solidFill>
                  <a:schemeClr val="bg1"/>
                </a:solidFill>
                <a:latin typeface="Arial" panose="020B0604020202020204" pitchFamily="34" charset="0"/>
                <a:cs typeface="Arial" panose="020B0604020202020204" pitchFamily="34" charset="0"/>
              </a:rPr>
              <a:t> (drug discovery, development, regulation, and utilization) Continuum</a:t>
            </a:r>
            <a:endParaRPr lang="en-US" sz="2000" spc="-50" dirty="0">
              <a:solidFill>
                <a:schemeClr val="bg1"/>
              </a:solidFill>
              <a:latin typeface="Arial" panose="020B0604020202020204" pitchFamily="34" charset="0"/>
              <a:cs typeface="Arial" panose="020B0604020202020204" pitchFamily="34" charset="0"/>
            </a:endParaRPr>
          </a:p>
        </p:txBody>
      </p:sp>
      <p:sp>
        <p:nvSpPr>
          <p:cNvPr id="6" name="Rectangle 5"/>
          <p:cNvSpPr/>
          <p:nvPr/>
        </p:nvSpPr>
        <p:spPr>
          <a:xfrm>
            <a:off x="4953000" y="1371600"/>
            <a:ext cx="1983828" cy="36654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68758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95400"/>
            <a:ext cx="7620000" cy="4876800"/>
          </a:xfrm>
        </p:spPr>
        <p:txBody>
          <a:bodyPr/>
          <a:lstStyle/>
          <a:p>
            <a:pPr lvl="1">
              <a:spcBef>
                <a:spcPts val="0"/>
              </a:spcBef>
              <a:buClr>
                <a:srgbClr val="7030A0"/>
              </a:buClr>
              <a:buSzPct val="125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In 2004, the Board of Directors (Tom Henthorn) decided to honor members of the international community of anesthesiologists for their contributions to Anaesthetic Pharmacology.</a:t>
            </a:r>
          </a:p>
          <a:p>
            <a:pPr marL="206375" lvl="1" indent="0">
              <a:spcBef>
                <a:spcPts val="0"/>
              </a:spcBef>
              <a:buClr>
                <a:srgbClr val="7030A0"/>
              </a:buClr>
              <a:buSzPct val="125000"/>
              <a:buNone/>
            </a:pPr>
            <a:endParaRPr lang="en-US" sz="800" dirty="0" smtClean="0">
              <a:latin typeface="Arial" panose="020B0604020202020204" pitchFamily="34" charset="0"/>
              <a:cs typeface="Arial" panose="020B0604020202020204" pitchFamily="34" charset="0"/>
            </a:endParaRPr>
          </a:p>
          <a:p>
            <a:pPr lvl="1">
              <a:spcBef>
                <a:spcPts val="0"/>
              </a:spcBef>
              <a:buClr>
                <a:srgbClr val="7030A0"/>
              </a:buClr>
              <a:buSzPct val="125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To that end, ISAP initiated two awards (initially planned for alternate years):</a:t>
            </a:r>
          </a:p>
          <a:p>
            <a:pPr lvl="2">
              <a:spcBef>
                <a:spcPts val="0"/>
              </a:spcBef>
              <a:buClr>
                <a:srgbClr val="7030A0"/>
              </a:buClr>
              <a:buSzPct val="125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Lifetime Achievement Award</a:t>
            </a:r>
          </a:p>
          <a:p>
            <a:pPr lvl="2">
              <a:spcBef>
                <a:spcPts val="0"/>
              </a:spcBef>
              <a:buClr>
                <a:srgbClr val="7030A0"/>
              </a:buClr>
              <a:buSzPct val="125000"/>
              <a:buFont typeface="Arial" panose="020B0604020202020204" pitchFamily="34" charset="0"/>
              <a:buChar char="-"/>
            </a:pPr>
            <a:r>
              <a:rPr lang="en-US" sz="2000" dirty="0">
                <a:latin typeface="Arial" panose="020B0604020202020204" pitchFamily="34" charset="0"/>
                <a:cs typeface="Arial" panose="020B0604020202020204" pitchFamily="34" charset="0"/>
              </a:rPr>
              <a:t>Innovation in Anaesthetic Pharmacology</a:t>
            </a:r>
            <a:endParaRPr lang="en-US" sz="2000" dirty="0" smtClean="0">
              <a:latin typeface="Arial" panose="020B0604020202020204" pitchFamily="34" charset="0"/>
              <a:cs typeface="Arial" panose="020B0604020202020204" pitchFamily="34" charset="0"/>
            </a:endParaRPr>
          </a:p>
          <a:p>
            <a:pPr lvl="1">
              <a:spcBef>
                <a:spcPts val="0"/>
              </a:spcBef>
              <a:buClr>
                <a:srgbClr val="7030A0"/>
              </a:buClr>
              <a:buSzPct val="125000"/>
            </a:pPr>
            <a:endParaRPr lang="en-US" sz="2000" dirty="0" smtClean="0"/>
          </a:p>
          <a:p>
            <a:pPr marL="206375" lvl="1" indent="0">
              <a:spcBef>
                <a:spcPts val="0"/>
              </a:spcBef>
              <a:buClr>
                <a:srgbClr val="7030A0"/>
              </a:buClr>
              <a:buSzPct val="125000"/>
              <a:buNone/>
            </a:pPr>
            <a:endParaRPr lang="en-US" sz="2000" dirty="0" smtClean="0"/>
          </a:p>
        </p:txBody>
      </p:sp>
      <p:sp>
        <p:nvSpPr>
          <p:cNvPr id="5" name="TextBox 4"/>
          <p:cNvSpPr txBox="1"/>
          <p:nvPr/>
        </p:nvSpPr>
        <p:spPr>
          <a:xfrm>
            <a:off x="1219200" y="381000"/>
            <a:ext cx="6324600" cy="533400"/>
          </a:xfrm>
          <a:prstGeom prst="rect">
            <a:avLst/>
          </a:prstGeom>
          <a:noFill/>
        </p:spPr>
        <p:txBody>
          <a:bodyPr wrap="square" lIns="0" tIns="0" rIns="0" bIns="0" rtlCol="0">
            <a:noAutofit/>
          </a:bodyPr>
          <a:lstStyle/>
          <a:p>
            <a:pPr algn="ctr">
              <a:lnSpc>
                <a:spcPct val="90000"/>
              </a:lnSpc>
              <a:spcBef>
                <a:spcPts val="600"/>
              </a:spcBef>
            </a:pPr>
            <a:r>
              <a:rPr lang="en-US" sz="3200" spc="-50" dirty="0" smtClean="0">
                <a:solidFill>
                  <a:srgbClr val="7030A0"/>
                </a:solidFill>
              </a:rPr>
              <a:t>Honoring Our Colleagues - ISAP Awards</a:t>
            </a:r>
            <a:endParaRPr lang="en-US" sz="3200" spc="-50" dirty="0">
              <a:solidFill>
                <a:srgbClr val="7030A0"/>
              </a:solidFill>
            </a:endParaRPr>
          </a:p>
        </p:txBody>
      </p:sp>
    </p:spTree>
    <p:extLst>
      <p:ext uri="{BB962C8B-B14F-4D97-AF65-F5344CB8AC3E}">
        <p14:creationId xmlns:p14="http://schemas.microsoft.com/office/powerpoint/2010/main" val="34561771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609600" y="922283"/>
            <a:ext cx="6854952" cy="381000"/>
          </a:xfrm>
        </p:spPr>
        <p:txBody>
          <a:bodyPr/>
          <a:lstStyle/>
          <a:p>
            <a:r>
              <a:rPr lang="en-US" b="1" dirty="0" smtClean="0">
                <a:solidFill>
                  <a:srgbClr val="7030A0"/>
                </a:solidFill>
                <a:ea typeface="ＭＳ Ｐゴシック" pitchFamily="34" charset="-128"/>
              </a:rPr>
              <a:t>Past Presidents</a:t>
            </a:r>
            <a:endParaRPr lang="en-US" b="1" dirty="0" smtClean="0">
              <a:solidFill>
                <a:srgbClr val="7030A0"/>
              </a:solidFill>
            </a:endParaRPr>
          </a:p>
          <a:p>
            <a:endParaRPr lang="en-US" dirty="0"/>
          </a:p>
        </p:txBody>
      </p:sp>
      <p:graphicFrame>
        <p:nvGraphicFramePr>
          <p:cNvPr id="13" name="Table 12"/>
          <p:cNvGraphicFramePr>
            <a:graphicFrameLocks noGrp="1"/>
          </p:cNvGraphicFramePr>
          <p:nvPr>
            <p:extLst>
              <p:ext uri="{D42A27DB-BD31-4B8C-83A1-F6EECF244321}">
                <p14:modId xmlns:p14="http://schemas.microsoft.com/office/powerpoint/2010/main" val="1770930031"/>
              </p:ext>
            </p:extLst>
          </p:nvPr>
        </p:nvGraphicFramePr>
        <p:xfrm>
          <a:off x="838200" y="1176091"/>
          <a:ext cx="7162800" cy="5181607"/>
        </p:xfrm>
        <a:graphic>
          <a:graphicData uri="http://schemas.openxmlformats.org/drawingml/2006/table">
            <a:tbl>
              <a:tblPr>
                <a:tableStyleId>{5C22544A-7EE6-4342-B048-85BDC9FD1C3A}</a:tableStyleId>
              </a:tblPr>
              <a:tblGrid>
                <a:gridCol w="2050647"/>
                <a:gridCol w="2656520"/>
                <a:gridCol w="2455633"/>
              </a:tblGrid>
              <a:tr h="193794">
                <a:tc>
                  <a:txBody>
                    <a:bodyPr/>
                    <a:lstStyle/>
                    <a:p>
                      <a:pPr algn="l" fontAlgn="b"/>
                      <a:r>
                        <a:rPr lang="en-US" sz="900" u="none" strike="noStrike" dirty="0">
                          <a:effectLst/>
                        </a:rPr>
                        <a:t>1990-1991</a:t>
                      </a:r>
                      <a:endParaRPr lang="en-US" sz="9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dirty="0">
                          <a:effectLst/>
                        </a:rPr>
                        <a:t>2000-2001</a:t>
                      </a:r>
                      <a:endParaRPr lang="en-US" sz="9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dirty="0">
                          <a:effectLst/>
                        </a:rPr>
                        <a:t>2009</a:t>
                      </a:r>
                      <a:endParaRPr lang="en-US" sz="900" b="0" i="0" u="none" strike="noStrike" dirty="0">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1200" u="none" strike="noStrike" dirty="0">
                          <a:effectLst/>
                        </a:rPr>
                        <a:t>Elemer Zsigmond,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James G. Bovill, MD, PhD, </a:t>
                      </a:r>
                      <a:r>
                        <a:rPr lang="en-US" sz="1200" u="none" strike="noStrike" dirty="0" err="1">
                          <a:effectLst/>
                        </a:rPr>
                        <a:t>FCARCSI</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Thomas Schnider, MD</a:t>
                      </a:r>
                      <a:endParaRPr lang="en-US" sz="12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a:effectLst/>
                        </a:rPr>
                        <a:t>University of Illinois, Chicago</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Uithoorn, The Netherlands</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de-DE" sz="800" u="none" strike="noStrike" dirty="0">
                          <a:effectLst/>
                        </a:rPr>
                        <a:t>Institut für Anästhesiologie, St Gallen, Switzerland</a:t>
                      </a:r>
                      <a:endParaRPr lang="de-DE" sz="800" b="0" i="0" u="none" strike="noStrike" dirty="0">
                        <a:solidFill>
                          <a:srgbClr val="000000"/>
                        </a:solidFill>
                        <a:effectLst/>
                        <a:latin typeface="Calibri" panose="020F0502020204030204" pitchFamily="34" charset="0"/>
                      </a:endParaRPr>
                    </a:p>
                  </a:txBody>
                  <a:tcPr marL="4415" marR="4415" marT="4415" marB="0" anchor="b"/>
                </a:tc>
              </a:tr>
              <a:tr h="101105">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900" u="none" strike="noStrike">
                          <a:effectLst/>
                        </a:rPr>
                        <a:t>1993</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dirty="0">
                          <a:effectLst/>
                        </a:rPr>
                        <a:t>2002</a:t>
                      </a:r>
                      <a:endParaRPr lang="en-US" sz="9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2010</a:t>
                      </a:r>
                      <a:endParaRPr lang="en-US" sz="9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1200" u="none" strike="noStrike" dirty="0">
                          <a:effectLst/>
                        </a:rPr>
                        <a:t>Tony Ivankovich,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John W. Sear, </a:t>
                      </a:r>
                      <a:r>
                        <a:rPr lang="en-US" sz="900" u="none" strike="noStrike" dirty="0">
                          <a:effectLst/>
                        </a:rPr>
                        <a:t>MA, BSc, MBBS, PhD, FFARCS, FANZCA</a:t>
                      </a:r>
                      <a:endParaRPr lang="en-US" sz="9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Pamela Flood, MD</a:t>
                      </a:r>
                      <a:endParaRPr lang="en-US" sz="12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a:effectLst/>
                        </a:rPr>
                        <a:t>Rush University Medical Center, Chicago</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University of Oxford, UK</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dirty="0">
                          <a:effectLst/>
                        </a:rPr>
                        <a:t>Columbia University</a:t>
                      </a:r>
                      <a:endParaRPr lang="en-US" sz="800" b="0" i="0" u="none" strike="noStrike" dirty="0">
                        <a:solidFill>
                          <a:srgbClr val="000000"/>
                        </a:solidFill>
                        <a:effectLst/>
                        <a:latin typeface="Calibri" panose="020F0502020204030204" pitchFamily="34" charset="0"/>
                      </a:endParaRPr>
                    </a:p>
                  </a:txBody>
                  <a:tcPr marL="4415" marR="4415" marT="4415" marB="0" anchor="b"/>
                </a:tc>
              </a:tr>
              <a:tr h="101105">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900" u="none" strike="noStrike">
                          <a:effectLst/>
                        </a:rPr>
                        <a:t>1994</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2003</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2011</a:t>
                      </a:r>
                      <a:endParaRPr lang="en-US" sz="9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1200" u="none" strike="noStrike" dirty="0">
                          <a:effectLst/>
                        </a:rPr>
                        <a:t>Ted Stanley,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Tony Gin, MD, FANZCA</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Thomas K. Henthorn, MD</a:t>
                      </a:r>
                      <a:endParaRPr lang="en-US" sz="12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a:effectLst/>
                        </a:rPr>
                        <a:t>University of Utah</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Chinese University of Hong Kong</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dirty="0">
                          <a:effectLst/>
                        </a:rPr>
                        <a:t>University of Colorado - Denver</a:t>
                      </a:r>
                      <a:endParaRPr lang="en-US" sz="800" b="0" i="0" u="none" strike="noStrike" dirty="0">
                        <a:solidFill>
                          <a:srgbClr val="000000"/>
                        </a:solidFill>
                        <a:effectLst/>
                        <a:latin typeface="Calibri" panose="020F0502020204030204" pitchFamily="34" charset="0"/>
                      </a:endParaRPr>
                    </a:p>
                  </a:txBody>
                  <a:tcPr marL="4415" marR="4415" marT="4415" marB="0" anchor="b"/>
                </a:tc>
              </a:tr>
              <a:tr h="101105">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900" u="none" strike="noStrike">
                          <a:effectLst/>
                        </a:rPr>
                        <a:t>1995</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2004</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2012</a:t>
                      </a:r>
                      <a:endParaRPr lang="en-US" sz="9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de-DE" sz="1200" u="none" strike="noStrike" dirty="0">
                          <a:effectLst/>
                        </a:rPr>
                        <a:t>Peter Sebel, MBBS, PhD, MBA</a:t>
                      </a:r>
                      <a:endParaRPr lang="de-DE"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a:effectLst/>
                        </a:rPr>
                        <a:t>Adrian W. Gelb, MB, ChB</a:t>
                      </a:r>
                      <a:endParaRPr lang="en-US" sz="12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Tom C. Krejcie, MD</a:t>
                      </a:r>
                      <a:endParaRPr lang="en-US" sz="12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a:effectLst/>
                        </a:rPr>
                        <a:t>Emory University, Atlanta Georgia</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University of California, San Francisco</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dirty="0">
                          <a:effectLst/>
                        </a:rPr>
                        <a:t>Northwestern University</a:t>
                      </a:r>
                      <a:endParaRPr lang="en-US" sz="800" b="0" i="0" u="none" strike="noStrike" dirty="0">
                        <a:solidFill>
                          <a:srgbClr val="000000"/>
                        </a:solidFill>
                        <a:effectLst/>
                        <a:latin typeface="Calibri" panose="020F0502020204030204" pitchFamily="34" charset="0"/>
                      </a:endParaRPr>
                    </a:p>
                  </a:txBody>
                  <a:tcPr marL="4415" marR="4415" marT="4415" marB="0" anchor="b"/>
                </a:tc>
              </a:tr>
              <a:tr h="101105">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900" u="none" strike="noStrike">
                          <a:effectLst/>
                        </a:rPr>
                        <a:t>1996</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2005</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2013</a:t>
                      </a:r>
                      <a:endParaRPr lang="en-US" sz="9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1200" u="none" strike="noStrike" dirty="0">
                          <a:effectLst/>
                        </a:rPr>
                        <a:t>Peter Glass,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Talmage D. Egan,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Ken B. Johnson, MD</a:t>
                      </a:r>
                      <a:endParaRPr lang="en-US" sz="12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a:effectLst/>
                        </a:rPr>
                        <a:t>Stony Brook University, New York</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University of Utah</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dirty="0">
                          <a:effectLst/>
                        </a:rPr>
                        <a:t>University of Utah</a:t>
                      </a:r>
                      <a:endParaRPr lang="en-US" sz="800" b="0" i="0" u="none" strike="noStrike" dirty="0">
                        <a:solidFill>
                          <a:srgbClr val="000000"/>
                        </a:solidFill>
                        <a:effectLst/>
                        <a:latin typeface="Calibri" panose="020F0502020204030204" pitchFamily="34" charset="0"/>
                      </a:endParaRPr>
                    </a:p>
                  </a:txBody>
                  <a:tcPr marL="4415" marR="4415" marT="4415" marB="0" anchor="b"/>
                </a:tc>
              </a:tr>
              <a:tr h="101105">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900" u="none" strike="noStrike">
                          <a:effectLst/>
                        </a:rPr>
                        <a:t>1997</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2006</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2014</a:t>
                      </a:r>
                      <a:endParaRPr lang="en-US" sz="9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1200" u="none" strike="noStrike" dirty="0">
                          <a:effectLst/>
                        </a:rPr>
                        <a:t>Kenneth J. Tuman,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a:effectLst/>
                        </a:rPr>
                        <a:t>Steven L. Shafer, MD</a:t>
                      </a:r>
                      <a:endParaRPr lang="en-US" sz="12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Yuguang Huang, MD</a:t>
                      </a:r>
                      <a:endParaRPr lang="en-US" sz="12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a:effectLst/>
                        </a:rPr>
                        <a:t>Rush University Medical Center, Chicago</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Stanford University</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Peking Union Medical College Hospital</a:t>
                      </a:r>
                      <a:endParaRPr lang="en-US" sz="800" b="0" i="0" u="none" strike="noStrike">
                        <a:solidFill>
                          <a:srgbClr val="000000"/>
                        </a:solidFill>
                        <a:effectLst/>
                        <a:latin typeface="Calibri" panose="020F0502020204030204" pitchFamily="34" charset="0"/>
                      </a:endParaRPr>
                    </a:p>
                  </a:txBody>
                  <a:tcPr marL="4415" marR="4415" marT="4415" marB="0" anchor="b"/>
                </a:tc>
              </a:tr>
              <a:tr h="101105">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900" u="none" strike="noStrike">
                          <a:effectLst/>
                        </a:rPr>
                        <a:t>1998</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2007</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2015</a:t>
                      </a:r>
                      <a:endParaRPr lang="en-US" sz="9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1200" u="none" strike="noStrike" dirty="0">
                          <a:effectLst/>
                        </a:rPr>
                        <a:t>Michael B. Howie,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a:effectLst/>
                        </a:rPr>
                        <a:t>Michel Struys, MD, PhD</a:t>
                      </a:r>
                      <a:endParaRPr lang="en-US" sz="12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James M. Sonner, MD</a:t>
                      </a:r>
                      <a:endParaRPr lang="en-US" sz="12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a:effectLst/>
                        </a:rPr>
                        <a:t>The Ohio State University</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University Medical Center Groningen, The Netherlands</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University of California - San Francisco</a:t>
                      </a:r>
                      <a:endParaRPr lang="en-US" sz="800" b="0" i="0" u="none" strike="noStrike">
                        <a:solidFill>
                          <a:srgbClr val="000000"/>
                        </a:solidFill>
                        <a:effectLst/>
                        <a:latin typeface="Calibri" panose="020F0502020204030204" pitchFamily="34" charset="0"/>
                      </a:endParaRPr>
                    </a:p>
                  </a:txBody>
                  <a:tcPr marL="4415" marR="4415" marT="4415" marB="0" anchor="b"/>
                </a:tc>
              </a:tr>
              <a:tr h="101105">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900" u="none" strike="noStrike">
                          <a:effectLst/>
                        </a:rPr>
                        <a:t>1999</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2008</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2016</a:t>
                      </a:r>
                      <a:endParaRPr lang="en-US" sz="9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1200" u="none" strike="noStrike" dirty="0">
                          <a:effectLst/>
                        </a:rPr>
                        <a:t>Paul White,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a:effectLst/>
                        </a:rPr>
                        <a:t>Tong J. Gan, MD</a:t>
                      </a:r>
                      <a:endParaRPr lang="en-US" sz="12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Vesna </a:t>
                      </a:r>
                      <a:r>
                        <a:rPr lang="en-US" sz="1200" u="none" strike="noStrike" dirty="0" smtClean="0">
                          <a:effectLst/>
                        </a:rPr>
                        <a:t>Jevtovic-Todorovic, </a:t>
                      </a:r>
                      <a:r>
                        <a:rPr lang="en-US" sz="1000" u="none" strike="noStrike" dirty="0" smtClean="0">
                          <a:effectLst/>
                        </a:rPr>
                        <a:t>MD, PhD, MBA</a:t>
                      </a:r>
                      <a:endParaRPr lang="en-US" sz="10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dirty="0">
                          <a:effectLst/>
                        </a:rPr>
                        <a:t>University of Texas</a:t>
                      </a:r>
                      <a:endParaRPr lang="en-US" sz="8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Duke University</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dirty="0">
                          <a:effectLst/>
                        </a:rPr>
                        <a:t>University of Colorado - Denver</a:t>
                      </a:r>
                      <a:endParaRPr lang="en-US" sz="800" b="0" i="0" u="none" strike="noStrike" dirty="0">
                        <a:solidFill>
                          <a:srgbClr val="000000"/>
                        </a:solidFill>
                        <a:effectLst/>
                        <a:latin typeface="Calibri" panose="020F0502020204030204" pitchFamily="34" charset="0"/>
                      </a:endParaRPr>
                    </a:p>
                  </a:txBody>
                  <a:tcPr marL="4415" marR="4415" marT="4415" marB="0" anchor="b"/>
                </a:tc>
              </a:tr>
            </a:tbl>
          </a:graphicData>
        </a:graphic>
      </p:graphicFrame>
      <p:sp>
        <p:nvSpPr>
          <p:cNvPr id="6" name="Rectangle 5"/>
          <p:cNvSpPr/>
          <p:nvPr/>
        </p:nvSpPr>
        <p:spPr>
          <a:xfrm>
            <a:off x="5480724" y="2514600"/>
            <a:ext cx="1983828" cy="6017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990599" y="152400"/>
            <a:ext cx="7713969" cy="762000"/>
          </a:xfrm>
        </p:spPr>
        <p:txBody>
          <a:bodyPr/>
          <a:lstStyle/>
          <a:p>
            <a:r>
              <a:rPr lang="en-US" dirty="0" smtClean="0"/>
              <a:t>SIVA: Achievement and Innovation Awards</a:t>
            </a:r>
            <a:endParaRPr lang="en-US" dirty="0"/>
          </a:p>
        </p:txBody>
      </p:sp>
    </p:spTree>
    <p:extLst>
      <p:ext uri="{BB962C8B-B14F-4D97-AF65-F5344CB8AC3E}">
        <p14:creationId xmlns:p14="http://schemas.microsoft.com/office/powerpoint/2010/main" val="31388045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95400"/>
            <a:ext cx="8534400" cy="4876800"/>
          </a:xfrm>
        </p:spPr>
        <p:txBody>
          <a:bodyPr/>
          <a:lstStyle/>
          <a:p>
            <a:pPr marL="0" indent="0">
              <a:buNone/>
            </a:pPr>
            <a:r>
              <a:rPr lang="en-US" sz="2000" b="1" dirty="0" smtClean="0"/>
              <a:t>		</a:t>
            </a:r>
            <a:r>
              <a:rPr lang="en-US" sz="2000" b="1" dirty="0" smtClean="0">
                <a:latin typeface="Arial" panose="020B0604020202020204" pitchFamily="34" charset="0"/>
                <a:cs typeface="Arial" panose="020B0604020202020204" pitchFamily="34" charset="0"/>
              </a:rPr>
              <a:t>Lifetime </a:t>
            </a:r>
            <a:r>
              <a:rPr lang="en-US" sz="2000" b="1" dirty="0">
                <a:latin typeface="Arial" panose="020B0604020202020204" pitchFamily="34" charset="0"/>
                <a:cs typeface="Arial" panose="020B0604020202020204" pitchFamily="34" charset="0"/>
              </a:rPr>
              <a:t>Achievement </a:t>
            </a:r>
            <a:r>
              <a:rPr lang="en-US" sz="2000" b="1" dirty="0" smtClean="0">
                <a:latin typeface="Arial" panose="020B0604020202020204" pitchFamily="34" charset="0"/>
                <a:cs typeface="Arial" panose="020B0604020202020204" pitchFamily="34" charset="0"/>
              </a:rPr>
              <a:t>Awards</a:t>
            </a:r>
          </a:p>
          <a:p>
            <a:r>
              <a:rPr lang="en-US" sz="2000" b="1" dirty="0" smtClean="0">
                <a:latin typeface="Arial" panose="020B0604020202020204" pitchFamily="34" charset="0"/>
                <a:cs typeface="Arial" panose="020B0604020202020204" pitchFamily="34" charset="0"/>
              </a:rPr>
              <a:t>2005</a:t>
            </a:r>
            <a:r>
              <a:rPr lang="en-US" sz="2000" b="1"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Edmond </a:t>
            </a:r>
            <a:r>
              <a:rPr lang="en-US" sz="2000" dirty="0">
                <a:latin typeface="Arial" panose="020B0604020202020204" pitchFamily="34" charset="0"/>
                <a:cs typeface="Arial" panose="020B0604020202020204" pitchFamily="34" charset="0"/>
              </a:rPr>
              <a:t>I. "Ted" Eger, II, MD</a:t>
            </a:r>
          </a:p>
          <a:p>
            <a:r>
              <a:rPr lang="en-US" sz="2000" b="1" dirty="0">
                <a:latin typeface="Arial" panose="020B0604020202020204" pitchFamily="34" charset="0"/>
                <a:cs typeface="Arial" panose="020B0604020202020204" pitchFamily="34" charset="0"/>
              </a:rPr>
              <a:t>2007: </a:t>
            </a:r>
            <a:r>
              <a:rPr lang="en-US" sz="2000" dirty="0" smtClean="0">
                <a:latin typeface="Arial" panose="020B0604020202020204" pitchFamily="34" charset="0"/>
                <a:cs typeface="Arial" panose="020B0604020202020204" pitchFamily="34" charset="0"/>
              </a:rPr>
              <a:t>Donald </a:t>
            </a:r>
            <a:r>
              <a:rPr lang="en-US" sz="2000" dirty="0">
                <a:latin typeface="Arial" panose="020B0604020202020204" pitchFamily="34" charset="0"/>
                <a:cs typeface="Arial" panose="020B0604020202020204" pitchFamily="34" charset="0"/>
              </a:rPr>
              <a:t>R. Stasnki, </a:t>
            </a:r>
            <a:r>
              <a:rPr lang="en-US" sz="2000" dirty="0" smtClean="0">
                <a:latin typeface="Arial" panose="020B0604020202020204" pitchFamily="34" charset="0"/>
                <a:cs typeface="Arial" panose="020B0604020202020204" pitchFamily="34" charset="0"/>
              </a:rPr>
              <a:t>MD</a:t>
            </a:r>
          </a:p>
          <a:p>
            <a:r>
              <a:rPr lang="en-US" sz="2000" b="1" dirty="0">
                <a:latin typeface="Arial" panose="020B0604020202020204" pitchFamily="34" charset="0"/>
                <a:cs typeface="Arial" panose="020B0604020202020204" pitchFamily="34" charset="0"/>
              </a:rPr>
              <a:t>2009: </a:t>
            </a:r>
            <a:r>
              <a:rPr lang="en-US" sz="2000" dirty="0" smtClean="0">
                <a:latin typeface="Arial" panose="020B0604020202020204" pitchFamily="34" charset="0"/>
                <a:cs typeface="Arial" panose="020B0604020202020204" pitchFamily="34" charset="0"/>
              </a:rPr>
              <a:t>Carl </a:t>
            </a:r>
            <a:r>
              <a:rPr lang="en-US" sz="2000" dirty="0">
                <a:latin typeface="Arial" panose="020B0604020202020204" pitchFamily="34" charset="0"/>
                <a:cs typeface="Arial" panose="020B0604020202020204" pitchFamily="34" charset="0"/>
              </a:rPr>
              <a:t>E. Rosow, MD, PhD</a:t>
            </a:r>
          </a:p>
          <a:p>
            <a:r>
              <a:rPr lang="en-US" sz="2000" b="1" dirty="0">
                <a:latin typeface="Arial" panose="020B0604020202020204" pitchFamily="34" charset="0"/>
                <a:cs typeface="Arial" panose="020B0604020202020204" pitchFamily="34" charset="0"/>
              </a:rPr>
              <a:t>2011: </a:t>
            </a:r>
            <a:r>
              <a:rPr lang="en-US" sz="2000" dirty="0" smtClean="0">
                <a:latin typeface="Arial" panose="020B0604020202020204" pitchFamily="34" charset="0"/>
                <a:cs typeface="Arial" panose="020B0604020202020204" pitchFamily="34" charset="0"/>
              </a:rPr>
              <a:t>Steven </a:t>
            </a:r>
            <a:r>
              <a:rPr lang="en-US" sz="2000" dirty="0">
                <a:latin typeface="Arial" panose="020B0604020202020204" pitchFamily="34" charset="0"/>
                <a:cs typeface="Arial" panose="020B0604020202020204" pitchFamily="34" charset="0"/>
              </a:rPr>
              <a:t>L. Shafer, MD</a:t>
            </a:r>
          </a:p>
          <a:p>
            <a:r>
              <a:rPr lang="en-US" sz="2000" b="1" dirty="0" smtClean="0">
                <a:latin typeface="Arial" panose="020B0604020202020204" pitchFamily="34" charset="0"/>
                <a:cs typeface="Arial" panose="020B0604020202020204" pitchFamily="34" charset="0"/>
              </a:rPr>
              <a:t>2014: </a:t>
            </a:r>
            <a:r>
              <a:rPr lang="en-US" sz="2000" dirty="0" smtClean="0">
                <a:latin typeface="Arial" panose="020B0604020202020204" pitchFamily="34" charset="0"/>
                <a:cs typeface="Arial" panose="020B0604020202020204" pitchFamily="34" charset="0"/>
              </a:rPr>
              <a:t>John </a:t>
            </a:r>
            <a:r>
              <a:rPr lang="en-US" sz="2000" dirty="0">
                <a:latin typeface="Arial" panose="020B0604020202020204" pitchFamily="34" charset="0"/>
                <a:cs typeface="Arial" panose="020B0604020202020204" pitchFamily="34" charset="0"/>
              </a:rPr>
              <a:t>W. Sear, MA, BSc, MBBS, PhD, FFARCS, FANZCA</a:t>
            </a:r>
          </a:p>
          <a:p>
            <a:r>
              <a:rPr lang="en-US" sz="2000" b="1" dirty="0">
                <a:latin typeface="Arial" panose="020B0604020202020204" pitchFamily="34" charset="0"/>
                <a:cs typeface="Arial" panose="020B0604020202020204" pitchFamily="34" charset="0"/>
              </a:rPr>
              <a:t>2015</a:t>
            </a:r>
            <a:r>
              <a:rPr lang="en-US" sz="2000" b="1" dirty="0" smtClean="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Johan </a:t>
            </a:r>
            <a:r>
              <a:rPr lang="en-US" sz="2000" dirty="0">
                <a:latin typeface="Arial" panose="020B0604020202020204" pitchFamily="34" charset="0"/>
                <a:cs typeface="Arial" panose="020B0604020202020204" pitchFamily="34" charset="0"/>
              </a:rPr>
              <a:t>Coetzee, BSc, MBChB, MMed(Anes), FCA(SA), </a:t>
            </a:r>
            <a:r>
              <a:rPr lang="en-US" sz="2000" dirty="0" smtClean="0">
                <a:latin typeface="Arial" panose="020B0604020202020204" pitchFamily="34" charset="0"/>
                <a:cs typeface="Arial" panose="020B0604020202020204" pitchFamily="34" charset="0"/>
              </a:rPr>
              <a:t>PhD</a:t>
            </a:r>
          </a:p>
          <a:p>
            <a:r>
              <a:rPr lang="en-US" sz="2000" b="1" dirty="0" smtClean="0">
                <a:latin typeface="Arial" panose="020B0604020202020204" pitchFamily="34" charset="0"/>
                <a:cs typeface="Arial" panose="020B0604020202020204" pitchFamily="34" charset="0"/>
              </a:rPr>
              <a:t>2016: </a:t>
            </a:r>
            <a:r>
              <a:rPr lang="en-US" sz="2000" dirty="0" smtClean="0">
                <a:latin typeface="Arial" panose="020B0604020202020204" pitchFamily="34" charset="0"/>
                <a:cs typeface="Arial" panose="020B0604020202020204" pitchFamily="34" charset="0"/>
              </a:rPr>
              <a:t>Talmage Egan, MD</a:t>
            </a:r>
          </a:p>
          <a:p>
            <a:endParaRPr lang="en-US" sz="2000" b="1" dirty="0">
              <a:latin typeface="Arial" panose="020B0604020202020204" pitchFamily="34" charset="0"/>
              <a:cs typeface="Arial" panose="020B0604020202020204" pitchFamily="34" charset="0"/>
            </a:endParaRPr>
          </a:p>
          <a:p>
            <a:pPr marL="0" indent="0">
              <a:buNone/>
            </a:pPr>
            <a:r>
              <a:rPr lang="en-US" sz="2000" b="1" dirty="0" smtClean="0"/>
              <a:t>	Award </a:t>
            </a:r>
            <a:r>
              <a:rPr lang="en-US" sz="2000" b="1" dirty="0"/>
              <a:t>for Innovation in Anaesthetic Pharmacology</a:t>
            </a:r>
            <a:endParaRPr lang="en-US" sz="2000" dirty="0"/>
          </a:p>
          <a:p>
            <a:r>
              <a:rPr lang="en-US" sz="2000" b="1" dirty="0"/>
              <a:t>2008: </a:t>
            </a:r>
            <a:r>
              <a:rPr lang="en-US" sz="2000" dirty="0" smtClean="0"/>
              <a:t>Helmut </a:t>
            </a:r>
            <a:r>
              <a:rPr lang="en-US" sz="2000" dirty="0"/>
              <a:t>Schwilden, MD, PhD</a:t>
            </a:r>
          </a:p>
          <a:p>
            <a:endParaRPr lang="en-US" sz="2000" dirty="0">
              <a:latin typeface="Arial" panose="020B0604020202020204" pitchFamily="34" charset="0"/>
              <a:cs typeface="Arial" panose="020B0604020202020204" pitchFamily="34" charset="0"/>
            </a:endParaRPr>
          </a:p>
          <a:p>
            <a:endParaRPr lang="en-US" sz="2800" dirty="0"/>
          </a:p>
          <a:p>
            <a:pPr marL="206375" lvl="1" indent="0">
              <a:spcBef>
                <a:spcPts val="0"/>
              </a:spcBef>
              <a:buClr>
                <a:srgbClr val="7030A0"/>
              </a:buClr>
              <a:buSzPct val="125000"/>
              <a:buNone/>
            </a:pPr>
            <a:endParaRPr lang="en-US" sz="2000" dirty="0" smtClean="0"/>
          </a:p>
        </p:txBody>
      </p:sp>
      <p:sp>
        <p:nvSpPr>
          <p:cNvPr id="5" name="TextBox 4"/>
          <p:cNvSpPr txBox="1"/>
          <p:nvPr/>
        </p:nvSpPr>
        <p:spPr>
          <a:xfrm>
            <a:off x="1219200" y="381000"/>
            <a:ext cx="6324600" cy="533400"/>
          </a:xfrm>
          <a:prstGeom prst="rect">
            <a:avLst/>
          </a:prstGeom>
          <a:noFill/>
        </p:spPr>
        <p:txBody>
          <a:bodyPr wrap="square" lIns="0" tIns="0" rIns="0" bIns="0" rtlCol="0">
            <a:noAutofit/>
          </a:bodyPr>
          <a:lstStyle/>
          <a:p>
            <a:pPr algn="ctr">
              <a:lnSpc>
                <a:spcPct val="90000"/>
              </a:lnSpc>
              <a:spcBef>
                <a:spcPts val="600"/>
              </a:spcBef>
            </a:pPr>
            <a:r>
              <a:rPr lang="en-US" sz="3200" spc="-50" dirty="0" smtClean="0">
                <a:solidFill>
                  <a:srgbClr val="7030A0"/>
                </a:solidFill>
              </a:rPr>
              <a:t>Honoring Our Colleagues - ISAP Awards</a:t>
            </a:r>
            <a:endParaRPr lang="en-US" sz="3200" spc="-50" dirty="0">
              <a:solidFill>
                <a:srgbClr val="7030A0"/>
              </a:solidFill>
            </a:endParaRPr>
          </a:p>
        </p:txBody>
      </p:sp>
    </p:spTree>
    <p:extLst>
      <p:ext uri="{BB962C8B-B14F-4D97-AF65-F5344CB8AC3E}">
        <p14:creationId xmlns:p14="http://schemas.microsoft.com/office/powerpoint/2010/main" val="2990247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63111"/>
            <a:ext cx="8534400" cy="4876800"/>
          </a:xfrm>
        </p:spPr>
        <p:txBody>
          <a:bodyPr/>
          <a:lstStyle/>
          <a:p>
            <a:pPr>
              <a:spcBef>
                <a:spcPts val="0"/>
              </a:spcBef>
              <a:buClr>
                <a:srgbClr val="7030A0"/>
              </a:buClr>
              <a:buSzPct val="125000"/>
            </a:pPr>
            <a:r>
              <a:rPr lang="en-US" sz="2000" dirty="0" smtClean="0">
                <a:latin typeface="Arial" panose="020B0604020202020204" pitchFamily="34" charset="0"/>
                <a:cs typeface="Arial" panose="020B0604020202020204" pitchFamily="34" charset="0"/>
              </a:rPr>
              <a:t>ISAP, as a component society of </a:t>
            </a:r>
            <a:r>
              <a:rPr lang="en-US" sz="2000" i="1" dirty="0" smtClean="0">
                <a:latin typeface="Arial" panose="020B0604020202020204" pitchFamily="34" charset="0"/>
                <a:cs typeface="Arial" panose="020B0604020202020204" pitchFamily="34" charset="0"/>
              </a:rPr>
              <a:t>Anesthesia and Analgesia</a:t>
            </a:r>
            <a:r>
              <a:rPr lang="en-US" sz="2000" dirty="0" smtClean="0">
                <a:latin typeface="Arial" panose="020B0604020202020204" pitchFamily="34" charset="0"/>
                <a:cs typeface="Arial" panose="020B0604020202020204" pitchFamily="34" charset="0"/>
              </a:rPr>
              <a:t> received administrative support from the IARS.  However, in 2007, the IARS central office decided to get out of the business of providing administrative support of these component societies</a:t>
            </a:r>
          </a:p>
          <a:p>
            <a:pPr>
              <a:spcBef>
                <a:spcPts val="0"/>
              </a:spcBef>
              <a:buClr>
                <a:srgbClr val="7030A0"/>
              </a:buClr>
              <a:buSzPct val="125000"/>
            </a:pPr>
            <a:endParaRPr lang="en-US" sz="800" dirty="0" smtClean="0">
              <a:latin typeface="Arial" panose="020B0604020202020204" pitchFamily="34" charset="0"/>
              <a:cs typeface="Arial" panose="020B0604020202020204" pitchFamily="34" charset="0"/>
            </a:endParaRPr>
          </a:p>
          <a:p>
            <a:pPr>
              <a:spcBef>
                <a:spcPts val="0"/>
              </a:spcBef>
              <a:buClr>
                <a:srgbClr val="7030A0"/>
              </a:buClr>
              <a:buSzPct val="125000"/>
            </a:pPr>
            <a:r>
              <a:rPr lang="en-US" sz="2000" dirty="0" smtClean="0">
                <a:latin typeface="Arial" panose="020B0604020202020204" pitchFamily="34" charset="0"/>
                <a:cs typeface="Arial" panose="020B0604020202020204" pitchFamily="34" charset="0"/>
              </a:rPr>
              <a:t>Tong J. Gan, president-elect and Tom Krejcie, Treasurer, were charged with finding a new management firm</a:t>
            </a:r>
          </a:p>
          <a:p>
            <a:pPr>
              <a:spcBef>
                <a:spcPts val="0"/>
              </a:spcBef>
              <a:buClr>
                <a:srgbClr val="7030A0"/>
              </a:buClr>
              <a:buSzPct val="125000"/>
            </a:pPr>
            <a:endParaRPr lang="en-US" sz="800" dirty="0" smtClean="0">
              <a:latin typeface="Arial" panose="020B0604020202020204" pitchFamily="34" charset="0"/>
              <a:cs typeface="Arial" panose="020B0604020202020204" pitchFamily="34" charset="0"/>
            </a:endParaRPr>
          </a:p>
          <a:p>
            <a:pPr>
              <a:spcBef>
                <a:spcPts val="0"/>
              </a:spcBef>
              <a:buClr>
                <a:srgbClr val="7030A0"/>
              </a:buClr>
              <a:buSzPct val="125000"/>
            </a:pPr>
            <a:r>
              <a:rPr lang="en-US" sz="2000" dirty="0" smtClean="0">
                <a:latin typeface="Arial" panose="020B0604020202020204" pitchFamily="34" charset="0"/>
                <a:cs typeface="Arial" panose="020B0604020202020204" pitchFamily="34" charset="0"/>
              </a:rPr>
              <a:t>Like the story of the three bears, of the ten firms identified, either the management firm was too small, or our society was too small</a:t>
            </a:r>
          </a:p>
          <a:p>
            <a:pPr>
              <a:spcBef>
                <a:spcPts val="0"/>
              </a:spcBef>
              <a:buClr>
                <a:srgbClr val="7030A0"/>
              </a:buClr>
              <a:buSzPct val="125000"/>
            </a:pPr>
            <a:endParaRPr lang="en-US" sz="800" dirty="0" smtClean="0">
              <a:latin typeface="Arial" panose="020B0604020202020204" pitchFamily="34" charset="0"/>
              <a:cs typeface="Arial" panose="020B0604020202020204" pitchFamily="34" charset="0"/>
            </a:endParaRPr>
          </a:p>
          <a:p>
            <a:pPr>
              <a:spcBef>
                <a:spcPts val="0"/>
              </a:spcBef>
              <a:buClr>
                <a:srgbClr val="7030A0"/>
              </a:buClr>
              <a:buSzPct val="125000"/>
            </a:pPr>
            <a:r>
              <a:rPr lang="en-US" sz="2000" dirty="0" smtClean="0">
                <a:latin typeface="Arial" panose="020B0604020202020204" pitchFamily="34" charset="0"/>
                <a:cs typeface="Arial" panose="020B0604020202020204" pitchFamily="34" charset="0"/>
              </a:rPr>
              <a:t>Enter SAMI, Svinicki Association Management, Inc.</a:t>
            </a:r>
          </a:p>
          <a:p>
            <a:pPr lvl="1">
              <a:spcBef>
                <a:spcPts val="0"/>
              </a:spcBef>
              <a:buClr>
                <a:srgbClr val="7030A0"/>
              </a:buClr>
              <a:buSzPct val="125000"/>
            </a:pPr>
            <a:r>
              <a:rPr lang="en-US" sz="2000" dirty="0" smtClean="0">
                <a:latin typeface="Arial" panose="020B0604020202020204" pitchFamily="34" charset="0"/>
                <a:cs typeface="Arial" panose="020B0604020202020204" pitchFamily="34" charset="0"/>
              </a:rPr>
              <a:t>Headed by Jane Svinicki, SAMI has been managing ISAP since 2008</a:t>
            </a:r>
          </a:p>
          <a:p>
            <a:pPr marL="206375" lvl="1" indent="0">
              <a:spcBef>
                <a:spcPts val="0"/>
              </a:spcBef>
              <a:buClr>
                <a:srgbClr val="7030A0"/>
              </a:buClr>
              <a:buSzPct val="125000"/>
              <a:buNone/>
            </a:pPr>
            <a:endParaRPr lang="en-US" sz="2000" dirty="0" smtClean="0"/>
          </a:p>
          <a:p>
            <a:pPr marL="206375" lvl="1" indent="0">
              <a:spcBef>
                <a:spcPts val="0"/>
              </a:spcBef>
              <a:buClr>
                <a:srgbClr val="7030A0"/>
              </a:buClr>
              <a:buSzPct val="125000"/>
              <a:buNone/>
            </a:pPr>
            <a:endParaRPr lang="en-US" sz="2000" dirty="0" smtClean="0"/>
          </a:p>
        </p:txBody>
      </p:sp>
      <p:sp>
        <p:nvSpPr>
          <p:cNvPr id="6" name="Title 6"/>
          <p:cNvSpPr>
            <a:spLocks noGrp="1"/>
          </p:cNvSpPr>
          <p:nvPr>
            <p:ph type="title"/>
          </p:nvPr>
        </p:nvSpPr>
        <p:spPr>
          <a:xfrm>
            <a:off x="990600" y="304790"/>
            <a:ext cx="7086601" cy="762000"/>
          </a:xfrm>
        </p:spPr>
        <p:txBody>
          <a:bodyPr/>
          <a:lstStyle/>
          <a:p>
            <a:pPr algn="ctr"/>
            <a:r>
              <a:rPr lang="en-US" dirty="0" smtClean="0">
                <a:latin typeface="Arial" pitchFamily="34" charset="0"/>
                <a:ea typeface="ＭＳ Ｐゴシック" pitchFamily="34" charset="-128"/>
              </a:rPr>
              <a:t>Open for Business</a:t>
            </a:r>
            <a:br>
              <a:rPr lang="en-US" dirty="0" smtClean="0">
                <a:latin typeface="Arial" pitchFamily="34" charset="0"/>
                <a:ea typeface="ＭＳ Ｐゴシック" pitchFamily="34" charset="-128"/>
              </a:rPr>
            </a:br>
            <a:r>
              <a:rPr lang="en-US" dirty="0" smtClean="0">
                <a:latin typeface="Arial" pitchFamily="34" charset="0"/>
                <a:ea typeface="ＭＳ Ｐゴシック" pitchFamily="34" charset="-128"/>
              </a:rPr>
              <a:t>Under New Management</a:t>
            </a:r>
            <a:endParaRPr lang="en-US" dirty="0"/>
          </a:p>
        </p:txBody>
      </p:sp>
      <p:pic>
        <p:nvPicPr>
          <p:cNvPr id="2" name="Picture 1"/>
          <p:cNvPicPr>
            <a:picLocks noChangeAspect="1"/>
          </p:cNvPicPr>
          <p:nvPr/>
        </p:nvPicPr>
        <p:blipFill>
          <a:blip r:embed="rId2"/>
          <a:stretch>
            <a:fillRect/>
          </a:stretch>
        </p:blipFill>
        <p:spPr>
          <a:xfrm>
            <a:off x="4672375" y="4524375"/>
            <a:ext cx="3429000" cy="1876425"/>
          </a:xfrm>
          <a:prstGeom prst="rect">
            <a:avLst/>
          </a:prstGeom>
        </p:spPr>
      </p:pic>
      <p:pic>
        <p:nvPicPr>
          <p:cNvPr id="4" name="Picture 3"/>
          <p:cNvPicPr>
            <a:picLocks noChangeAspect="1"/>
          </p:cNvPicPr>
          <p:nvPr/>
        </p:nvPicPr>
        <p:blipFill>
          <a:blip r:embed="rId3"/>
          <a:stretch>
            <a:fillRect/>
          </a:stretch>
        </p:blipFill>
        <p:spPr>
          <a:xfrm>
            <a:off x="1143000" y="5101499"/>
            <a:ext cx="3088075" cy="619125"/>
          </a:xfrm>
          <a:prstGeom prst="rect">
            <a:avLst/>
          </a:prstGeom>
        </p:spPr>
      </p:pic>
    </p:spTree>
    <p:extLst>
      <p:ext uri="{BB962C8B-B14F-4D97-AF65-F5344CB8AC3E}">
        <p14:creationId xmlns:p14="http://schemas.microsoft.com/office/powerpoint/2010/main" val="12498505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609600" y="922283"/>
            <a:ext cx="6854952" cy="381000"/>
          </a:xfrm>
        </p:spPr>
        <p:txBody>
          <a:bodyPr/>
          <a:lstStyle/>
          <a:p>
            <a:r>
              <a:rPr lang="en-US" b="1" dirty="0" smtClean="0">
                <a:solidFill>
                  <a:srgbClr val="7030A0"/>
                </a:solidFill>
                <a:ea typeface="ＭＳ Ｐゴシック" pitchFamily="34" charset="-128"/>
              </a:rPr>
              <a:t>Past Presidents</a:t>
            </a:r>
            <a:endParaRPr lang="en-US" b="1" dirty="0" smtClean="0">
              <a:solidFill>
                <a:srgbClr val="7030A0"/>
              </a:solidFill>
            </a:endParaRPr>
          </a:p>
          <a:p>
            <a:endParaRPr lang="en-US" dirty="0"/>
          </a:p>
        </p:txBody>
      </p:sp>
      <p:graphicFrame>
        <p:nvGraphicFramePr>
          <p:cNvPr id="13" name="Table 12"/>
          <p:cNvGraphicFramePr>
            <a:graphicFrameLocks noGrp="1"/>
          </p:cNvGraphicFramePr>
          <p:nvPr>
            <p:extLst>
              <p:ext uri="{D42A27DB-BD31-4B8C-83A1-F6EECF244321}">
                <p14:modId xmlns:p14="http://schemas.microsoft.com/office/powerpoint/2010/main" val="3535008234"/>
              </p:ext>
            </p:extLst>
          </p:nvPr>
        </p:nvGraphicFramePr>
        <p:xfrm>
          <a:off x="838200" y="1176091"/>
          <a:ext cx="7162800" cy="5181607"/>
        </p:xfrm>
        <a:graphic>
          <a:graphicData uri="http://schemas.openxmlformats.org/drawingml/2006/table">
            <a:tbl>
              <a:tblPr>
                <a:tableStyleId>{5C22544A-7EE6-4342-B048-85BDC9FD1C3A}</a:tableStyleId>
              </a:tblPr>
              <a:tblGrid>
                <a:gridCol w="2050647"/>
                <a:gridCol w="2656520"/>
                <a:gridCol w="2455633"/>
              </a:tblGrid>
              <a:tr h="193794">
                <a:tc>
                  <a:txBody>
                    <a:bodyPr/>
                    <a:lstStyle/>
                    <a:p>
                      <a:pPr algn="l" fontAlgn="b"/>
                      <a:r>
                        <a:rPr lang="en-US" sz="900" u="none" strike="noStrike" dirty="0">
                          <a:effectLst/>
                        </a:rPr>
                        <a:t>1990-1991</a:t>
                      </a:r>
                      <a:endParaRPr lang="en-US" sz="9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dirty="0">
                          <a:effectLst/>
                        </a:rPr>
                        <a:t>2000-2001</a:t>
                      </a:r>
                      <a:endParaRPr lang="en-US" sz="9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dirty="0">
                          <a:effectLst/>
                        </a:rPr>
                        <a:t>2009</a:t>
                      </a:r>
                      <a:endParaRPr lang="en-US" sz="900" b="0" i="0" u="none" strike="noStrike" dirty="0">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1200" u="none" strike="noStrike" dirty="0">
                          <a:effectLst/>
                        </a:rPr>
                        <a:t>Elemer Zsigmond,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James G. Bovill, MD, PhD, </a:t>
                      </a:r>
                      <a:r>
                        <a:rPr lang="en-US" sz="1200" u="none" strike="noStrike" dirty="0" err="1">
                          <a:effectLst/>
                        </a:rPr>
                        <a:t>FCARCSI</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Thomas Schnider, MD</a:t>
                      </a:r>
                      <a:endParaRPr lang="en-US" sz="12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a:effectLst/>
                        </a:rPr>
                        <a:t>University of Illinois, Chicago</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Uithoorn, The Netherlands</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de-DE" sz="800" u="none" strike="noStrike" dirty="0">
                          <a:effectLst/>
                        </a:rPr>
                        <a:t>Institut für Anästhesiologie, St Gallen, Switzerland</a:t>
                      </a:r>
                      <a:endParaRPr lang="de-DE" sz="800" b="0" i="0" u="none" strike="noStrike" dirty="0">
                        <a:solidFill>
                          <a:srgbClr val="000000"/>
                        </a:solidFill>
                        <a:effectLst/>
                        <a:latin typeface="Calibri" panose="020F0502020204030204" pitchFamily="34" charset="0"/>
                      </a:endParaRPr>
                    </a:p>
                  </a:txBody>
                  <a:tcPr marL="4415" marR="4415" marT="4415" marB="0" anchor="b"/>
                </a:tc>
              </a:tr>
              <a:tr h="101105">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900" u="none" strike="noStrike">
                          <a:effectLst/>
                        </a:rPr>
                        <a:t>1993</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dirty="0">
                          <a:effectLst/>
                        </a:rPr>
                        <a:t>2002</a:t>
                      </a:r>
                      <a:endParaRPr lang="en-US" sz="9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2010</a:t>
                      </a:r>
                      <a:endParaRPr lang="en-US" sz="9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1200" u="none" strike="noStrike" dirty="0">
                          <a:effectLst/>
                        </a:rPr>
                        <a:t>Tony Ivankovich,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John W. Sear, </a:t>
                      </a:r>
                      <a:r>
                        <a:rPr lang="en-US" sz="900" u="none" strike="noStrike" dirty="0">
                          <a:effectLst/>
                        </a:rPr>
                        <a:t>MA, BSc, MBBS, PhD, FFARCS, FANZCA</a:t>
                      </a:r>
                      <a:endParaRPr lang="en-US" sz="9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Pamela Flood, MD</a:t>
                      </a:r>
                      <a:endParaRPr lang="en-US" sz="12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a:effectLst/>
                        </a:rPr>
                        <a:t>Rush University Medical Center, Chicago</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University of Oxford, UK</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dirty="0">
                          <a:effectLst/>
                        </a:rPr>
                        <a:t>Columbia University</a:t>
                      </a:r>
                      <a:endParaRPr lang="en-US" sz="800" b="0" i="0" u="none" strike="noStrike" dirty="0">
                        <a:solidFill>
                          <a:srgbClr val="000000"/>
                        </a:solidFill>
                        <a:effectLst/>
                        <a:latin typeface="Calibri" panose="020F0502020204030204" pitchFamily="34" charset="0"/>
                      </a:endParaRPr>
                    </a:p>
                  </a:txBody>
                  <a:tcPr marL="4415" marR="4415" marT="4415" marB="0" anchor="b"/>
                </a:tc>
              </a:tr>
              <a:tr h="101105">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900" u="none" strike="noStrike">
                          <a:effectLst/>
                        </a:rPr>
                        <a:t>1994</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2003</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2011</a:t>
                      </a:r>
                      <a:endParaRPr lang="en-US" sz="9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1200" u="none" strike="noStrike" dirty="0">
                          <a:effectLst/>
                        </a:rPr>
                        <a:t>Ted Stanley,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Tony Gin, MD, FANZCA</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Thomas K. Henthorn, MD</a:t>
                      </a:r>
                      <a:endParaRPr lang="en-US" sz="12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a:effectLst/>
                        </a:rPr>
                        <a:t>University of Utah</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Chinese University of Hong Kong</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dirty="0">
                          <a:effectLst/>
                        </a:rPr>
                        <a:t>University of Colorado - Denver</a:t>
                      </a:r>
                      <a:endParaRPr lang="en-US" sz="800" b="0" i="0" u="none" strike="noStrike" dirty="0">
                        <a:solidFill>
                          <a:srgbClr val="000000"/>
                        </a:solidFill>
                        <a:effectLst/>
                        <a:latin typeface="Calibri" panose="020F0502020204030204" pitchFamily="34" charset="0"/>
                      </a:endParaRPr>
                    </a:p>
                  </a:txBody>
                  <a:tcPr marL="4415" marR="4415" marT="4415" marB="0" anchor="b"/>
                </a:tc>
              </a:tr>
              <a:tr h="101105">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900" u="none" strike="noStrike">
                          <a:effectLst/>
                        </a:rPr>
                        <a:t>1995</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2004</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2012</a:t>
                      </a:r>
                      <a:endParaRPr lang="en-US" sz="9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de-DE" sz="1200" u="none" strike="noStrike" dirty="0">
                          <a:effectLst/>
                        </a:rPr>
                        <a:t>Peter Sebel, MBBS, PhD, MBA</a:t>
                      </a:r>
                      <a:endParaRPr lang="de-DE"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a:effectLst/>
                        </a:rPr>
                        <a:t>Adrian W. Gelb, MB, ChB</a:t>
                      </a:r>
                      <a:endParaRPr lang="en-US" sz="12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Tom C. Krejcie, MD</a:t>
                      </a:r>
                      <a:endParaRPr lang="en-US" sz="12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a:effectLst/>
                        </a:rPr>
                        <a:t>Emory University, Atlanta Georgia</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University of California, San Francisco</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dirty="0">
                          <a:effectLst/>
                        </a:rPr>
                        <a:t>Northwestern University</a:t>
                      </a:r>
                      <a:endParaRPr lang="en-US" sz="800" b="0" i="0" u="none" strike="noStrike" dirty="0">
                        <a:solidFill>
                          <a:srgbClr val="000000"/>
                        </a:solidFill>
                        <a:effectLst/>
                        <a:latin typeface="Calibri" panose="020F0502020204030204" pitchFamily="34" charset="0"/>
                      </a:endParaRPr>
                    </a:p>
                  </a:txBody>
                  <a:tcPr marL="4415" marR="4415" marT="4415" marB="0" anchor="b"/>
                </a:tc>
              </a:tr>
              <a:tr h="101105">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900" u="none" strike="noStrike">
                          <a:effectLst/>
                        </a:rPr>
                        <a:t>1996</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2005</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2013</a:t>
                      </a:r>
                      <a:endParaRPr lang="en-US" sz="9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1200" u="none" strike="noStrike" dirty="0">
                          <a:effectLst/>
                        </a:rPr>
                        <a:t>Peter Glass,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Talmage D. Egan,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Ken B. Johnson, MD</a:t>
                      </a:r>
                      <a:endParaRPr lang="en-US" sz="12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a:effectLst/>
                        </a:rPr>
                        <a:t>Stony Brook University, New York</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University of Utah</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dirty="0">
                          <a:effectLst/>
                        </a:rPr>
                        <a:t>University of Utah</a:t>
                      </a:r>
                      <a:endParaRPr lang="en-US" sz="800" b="0" i="0" u="none" strike="noStrike" dirty="0">
                        <a:solidFill>
                          <a:srgbClr val="000000"/>
                        </a:solidFill>
                        <a:effectLst/>
                        <a:latin typeface="Calibri" panose="020F0502020204030204" pitchFamily="34" charset="0"/>
                      </a:endParaRPr>
                    </a:p>
                  </a:txBody>
                  <a:tcPr marL="4415" marR="4415" marT="4415" marB="0" anchor="b"/>
                </a:tc>
              </a:tr>
              <a:tr h="101105">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900" u="none" strike="noStrike">
                          <a:effectLst/>
                        </a:rPr>
                        <a:t>1997</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2006</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2014</a:t>
                      </a:r>
                      <a:endParaRPr lang="en-US" sz="9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1200" u="none" strike="noStrike" dirty="0">
                          <a:effectLst/>
                        </a:rPr>
                        <a:t>Kenneth J. Tuman,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a:effectLst/>
                        </a:rPr>
                        <a:t>Steven L. Shafer, MD</a:t>
                      </a:r>
                      <a:endParaRPr lang="en-US" sz="12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Yuguang Huang, MD</a:t>
                      </a:r>
                      <a:endParaRPr lang="en-US" sz="12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a:effectLst/>
                        </a:rPr>
                        <a:t>Rush University Medical Center, Chicago</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Stanford University</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Peking Union Medical College Hospital</a:t>
                      </a:r>
                      <a:endParaRPr lang="en-US" sz="800" b="0" i="0" u="none" strike="noStrike">
                        <a:solidFill>
                          <a:srgbClr val="000000"/>
                        </a:solidFill>
                        <a:effectLst/>
                        <a:latin typeface="Calibri" panose="020F0502020204030204" pitchFamily="34" charset="0"/>
                      </a:endParaRPr>
                    </a:p>
                  </a:txBody>
                  <a:tcPr marL="4415" marR="4415" marT="4415" marB="0" anchor="b"/>
                </a:tc>
              </a:tr>
              <a:tr h="101105">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900" u="none" strike="noStrike">
                          <a:effectLst/>
                        </a:rPr>
                        <a:t>1998</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2007</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2015</a:t>
                      </a:r>
                      <a:endParaRPr lang="en-US" sz="9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1200" u="none" strike="noStrike" dirty="0">
                          <a:effectLst/>
                        </a:rPr>
                        <a:t>Michael B. Howie,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a:effectLst/>
                        </a:rPr>
                        <a:t>Michel Struys, MD, PhD</a:t>
                      </a:r>
                      <a:endParaRPr lang="en-US" sz="12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James M. Sonner, MD</a:t>
                      </a:r>
                      <a:endParaRPr lang="en-US" sz="12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a:effectLst/>
                        </a:rPr>
                        <a:t>The Ohio State University</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University Medical Center Groningen, The Netherlands</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University of California - San Francisco</a:t>
                      </a:r>
                      <a:endParaRPr lang="en-US" sz="800" b="0" i="0" u="none" strike="noStrike">
                        <a:solidFill>
                          <a:srgbClr val="000000"/>
                        </a:solidFill>
                        <a:effectLst/>
                        <a:latin typeface="Calibri" panose="020F0502020204030204" pitchFamily="34" charset="0"/>
                      </a:endParaRPr>
                    </a:p>
                  </a:txBody>
                  <a:tcPr marL="4415" marR="4415" marT="4415" marB="0" anchor="b"/>
                </a:tc>
              </a:tr>
              <a:tr h="101105">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900" u="none" strike="noStrike">
                          <a:effectLst/>
                        </a:rPr>
                        <a:t>1999</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2008</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2016</a:t>
                      </a:r>
                      <a:endParaRPr lang="en-US" sz="9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1200" u="none" strike="noStrike" dirty="0">
                          <a:effectLst/>
                        </a:rPr>
                        <a:t>Paul White,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a:effectLst/>
                        </a:rPr>
                        <a:t>Tong J. Gan, MD</a:t>
                      </a:r>
                      <a:endParaRPr lang="en-US" sz="12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Vesna </a:t>
                      </a:r>
                      <a:r>
                        <a:rPr lang="en-US" sz="1200" u="none" strike="noStrike" dirty="0" smtClean="0">
                          <a:effectLst/>
                        </a:rPr>
                        <a:t>Jevtovic-Todorovic, </a:t>
                      </a:r>
                      <a:r>
                        <a:rPr lang="en-US" sz="1000" u="none" strike="noStrike" dirty="0" smtClean="0">
                          <a:effectLst/>
                        </a:rPr>
                        <a:t>MD, PhD, MBA</a:t>
                      </a:r>
                      <a:endParaRPr lang="en-US" sz="10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dirty="0">
                          <a:effectLst/>
                        </a:rPr>
                        <a:t>University of Texas</a:t>
                      </a:r>
                      <a:endParaRPr lang="en-US" sz="8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Duke University</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dirty="0">
                          <a:effectLst/>
                        </a:rPr>
                        <a:t>University of Colorado - Denver</a:t>
                      </a:r>
                      <a:endParaRPr lang="en-US" sz="800" b="0" i="0" u="none" strike="noStrike" dirty="0">
                        <a:solidFill>
                          <a:srgbClr val="000000"/>
                        </a:solidFill>
                        <a:effectLst/>
                        <a:latin typeface="Calibri" panose="020F0502020204030204" pitchFamily="34" charset="0"/>
                      </a:endParaRPr>
                    </a:p>
                  </a:txBody>
                  <a:tcPr marL="4415" marR="4415" marT="4415" marB="0" anchor="b"/>
                </a:tc>
              </a:tr>
            </a:tbl>
          </a:graphicData>
        </a:graphic>
      </p:graphicFrame>
      <p:sp>
        <p:nvSpPr>
          <p:cNvPr id="6" name="Rectangle 5"/>
          <p:cNvSpPr/>
          <p:nvPr/>
        </p:nvSpPr>
        <p:spPr>
          <a:xfrm>
            <a:off x="5410200" y="3166228"/>
            <a:ext cx="1983828" cy="6017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990599" y="152400"/>
            <a:ext cx="7713969" cy="762000"/>
          </a:xfrm>
        </p:spPr>
        <p:txBody>
          <a:bodyPr/>
          <a:lstStyle/>
          <a:p>
            <a:r>
              <a:rPr lang="en-US" dirty="0" smtClean="0"/>
              <a:t>SIVA: The Birth of a New Society</a:t>
            </a:r>
            <a:endParaRPr lang="en-US" dirty="0"/>
          </a:p>
        </p:txBody>
      </p:sp>
      <p:sp>
        <p:nvSpPr>
          <p:cNvPr id="7" name="Rectangle 6"/>
          <p:cNvSpPr/>
          <p:nvPr/>
        </p:nvSpPr>
        <p:spPr>
          <a:xfrm>
            <a:off x="2819400" y="5807478"/>
            <a:ext cx="1983828" cy="6017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68557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p:cNvSpPr>
            <a:spLocks noGrp="1"/>
          </p:cNvSpPr>
          <p:nvPr>
            <p:ph type="title"/>
          </p:nvPr>
        </p:nvSpPr>
        <p:spPr>
          <a:xfrm>
            <a:off x="1371600" y="152400"/>
            <a:ext cx="6324600" cy="830020"/>
          </a:xfrm>
        </p:spPr>
        <p:txBody>
          <a:bodyPr/>
          <a:lstStyle/>
          <a:p>
            <a:pPr algn="ctr"/>
            <a:r>
              <a:rPr lang="en-US" dirty="0">
                <a:latin typeface="Arial" pitchFamily="34" charset="0"/>
                <a:ea typeface="ＭＳ Ｐゴシック" pitchFamily="34" charset="-128"/>
              </a:rPr>
              <a:t>From </a:t>
            </a:r>
            <a:r>
              <a:rPr lang="en-US" dirty="0" smtClean="0">
                <a:latin typeface="Arial" pitchFamily="34" charset="0"/>
                <a:ea typeface="ＭＳ Ｐゴシック" pitchFamily="34" charset="-128"/>
              </a:rPr>
              <a:t>SIVA </a:t>
            </a:r>
            <a:r>
              <a:rPr lang="en-US" dirty="0">
                <a:latin typeface="Arial" pitchFamily="34" charset="0"/>
                <a:ea typeface="ＭＳ Ｐゴシック" pitchFamily="34" charset="-128"/>
              </a:rPr>
              <a:t>to </a:t>
            </a:r>
            <a:r>
              <a:rPr lang="en-US" dirty="0" smtClean="0">
                <a:latin typeface="Arial" pitchFamily="34" charset="0"/>
                <a:ea typeface="ＭＳ Ｐゴシック" pitchFamily="34" charset="-128"/>
              </a:rPr>
              <a:t>ISAP</a:t>
            </a:r>
            <a:r>
              <a:rPr lang="en-US" dirty="0">
                <a:latin typeface="Arial" pitchFamily="34" charset="0"/>
                <a:ea typeface="ＭＳ Ｐゴシック" pitchFamily="34" charset="-128"/>
              </a:rPr>
              <a:t/>
            </a:r>
            <a:br>
              <a:rPr lang="en-US" dirty="0">
                <a:latin typeface="Arial" pitchFamily="34" charset="0"/>
                <a:ea typeface="ＭＳ Ｐゴシック" pitchFamily="34" charset="-128"/>
              </a:rPr>
            </a:br>
            <a:r>
              <a:rPr lang="en-US" dirty="0" smtClean="0">
                <a:latin typeface="Arial" pitchFamily="34" charset="0"/>
                <a:ea typeface="ＭＳ Ｐゴシック" pitchFamily="34" charset="-128"/>
              </a:rPr>
              <a:t>Annual </a:t>
            </a:r>
            <a:r>
              <a:rPr lang="en-US" sz="2400" dirty="0" smtClean="0">
                <a:latin typeface="Arial" pitchFamily="34" charset="0"/>
                <a:ea typeface="ＭＳ Ｐゴシック" pitchFamily="34" charset="-128"/>
              </a:rPr>
              <a:t>Meeting Sponsors</a:t>
            </a:r>
            <a:endParaRPr lang="en-US" sz="2400" dirty="0"/>
          </a:p>
        </p:txBody>
      </p:sp>
      <p:pic>
        <p:nvPicPr>
          <p:cNvPr id="5" name="Picture 4"/>
          <p:cNvPicPr>
            <a:picLocks noChangeAspect="1"/>
          </p:cNvPicPr>
          <p:nvPr/>
        </p:nvPicPr>
        <p:blipFill>
          <a:blip r:embed="rId2"/>
          <a:stretch>
            <a:fillRect/>
          </a:stretch>
        </p:blipFill>
        <p:spPr>
          <a:xfrm>
            <a:off x="2362199" y="4754278"/>
            <a:ext cx="1480007" cy="1494122"/>
          </a:xfrm>
          <a:prstGeom prst="rect">
            <a:avLst/>
          </a:prstGeom>
        </p:spPr>
      </p:pic>
      <p:pic>
        <p:nvPicPr>
          <p:cNvPr id="7" name="Picture 2"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1" y="4754278"/>
            <a:ext cx="1494122" cy="1494122"/>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p:cNvSpPr/>
          <p:nvPr/>
        </p:nvSpPr>
        <p:spPr>
          <a:xfrm>
            <a:off x="4152900" y="5310839"/>
            <a:ext cx="838200" cy="3810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767834359"/>
              </p:ext>
            </p:extLst>
          </p:nvPr>
        </p:nvGraphicFramePr>
        <p:xfrm>
          <a:off x="1676400" y="1309793"/>
          <a:ext cx="5575300" cy="3019425"/>
        </p:xfrm>
        <a:graphic>
          <a:graphicData uri="http://schemas.openxmlformats.org/drawingml/2006/table">
            <a:tbl>
              <a:tblPr>
                <a:tableStyleId>{5C22544A-7EE6-4342-B048-85BDC9FD1C3A}</a:tableStyleId>
              </a:tblPr>
              <a:tblGrid>
                <a:gridCol w="850900"/>
                <a:gridCol w="1384300"/>
                <a:gridCol w="850900"/>
                <a:gridCol w="850900"/>
                <a:gridCol w="850900"/>
                <a:gridCol w="787400"/>
              </a:tblGrid>
              <a:tr h="333375">
                <a:tc>
                  <a:txBody>
                    <a:bodyPr/>
                    <a:lstStyle/>
                    <a:p>
                      <a:pPr algn="ctr" fontAlgn="b"/>
                      <a:r>
                        <a:rPr lang="en-US" sz="2000" u="none" strike="noStrike">
                          <a:effectLst/>
                        </a:rPr>
                        <a:t>1992</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Emory</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2001</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IARS</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2008</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SAMI</a:t>
                      </a:r>
                      <a:endParaRPr lang="en-US" sz="2000" b="0" i="0" u="none" strike="noStrike">
                        <a:solidFill>
                          <a:srgbClr val="000000"/>
                        </a:solidFill>
                        <a:effectLst/>
                        <a:latin typeface="Calibri" panose="020F0502020204030204" pitchFamily="34" charset="0"/>
                      </a:endParaRPr>
                    </a:p>
                  </a:txBody>
                  <a:tcPr marL="9525" marR="9525" marT="9525" marB="0" anchor="b"/>
                </a:tc>
              </a:tr>
              <a:tr h="333375">
                <a:tc>
                  <a:txBody>
                    <a:bodyPr/>
                    <a:lstStyle/>
                    <a:p>
                      <a:pPr algn="ctr" fontAlgn="b"/>
                      <a:r>
                        <a:rPr lang="en-US" sz="2000" u="none" strike="noStrike">
                          <a:effectLst/>
                        </a:rPr>
                        <a:t>1993</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Emory</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2002</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IARS</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2009</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SAMI</a:t>
                      </a:r>
                      <a:endParaRPr lang="en-US" sz="2000" b="0" i="0" u="none" strike="noStrike">
                        <a:solidFill>
                          <a:srgbClr val="000000"/>
                        </a:solidFill>
                        <a:effectLst/>
                        <a:latin typeface="Calibri" panose="020F0502020204030204" pitchFamily="34" charset="0"/>
                      </a:endParaRPr>
                    </a:p>
                  </a:txBody>
                  <a:tcPr marL="9525" marR="9525" marT="9525" marB="0" anchor="b"/>
                </a:tc>
              </a:tr>
              <a:tr h="333375">
                <a:tc>
                  <a:txBody>
                    <a:bodyPr/>
                    <a:lstStyle/>
                    <a:p>
                      <a:pPr algn="ctr" fontAlgn="b"/>
                      <a:r>
                        <a:rPr lang="en-US" sz="2000" u="none" strike="noStrike">
                          <a:effectLst/>
                        </a:rPr>
                        <a:t>1994</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Ohio State</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2003</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IARS</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2010</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SAMI</a:t>
                      </a:r>
                      <a:endParaRPr lang="en-US" sz="2000" b="0" i="0" u="none" strike="noStrike">
                        <a:solidFill>
                          <a:srgbClr val="000000"/>
                        </a:solidFill>
                        <a:effectLst/>
                        <a:latin typeface="Calibri" panose="020F0502020204030204" pitchFamily="34" charset="0"/>
                      </a:endParaRPr>
                    </a:p>
                  </a:txBody>
                  <a:tcPr marL="9525" marR="9525" marT="9525" marB="0" anchor="b"/>
                </a:tc>
              </a:tr>
              <a:tr h="333375">
                <a:tc>
                  <a:txBody>
                    <a:bodyPr/>
                    <a:lstStyle/>
                    <a:p>
                      <a:pPr algn="ctr" fontAlgn="b"/>
                      <a:r>
                        <a:rPr lang="en-US" sz="2000" u="none" strike="noStrike">
                          <a:effectLst/>
                        </a:rPr>
                        <a:t>1995</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Ohio State</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2004</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IARS</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2011</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SAMI</a:t>
                      </a:r>
                      <a:endParaRPr lang="en-US" sz="2000" b="0" i="0" u="none" strike="noStrike">
                        <a:solidFill>
                          <a:srgbClr val="000000"/>
                        </a:solidFill>
                        <a:effectLst/>
                        <a:latin typeface="Calibri" panose="020F0502020204030204" pitchFamily="34" charset="0"/>
                      </a:endParaRPr>
                    </a:p>
                  </a:txBody>
                  <a:tcPr marL="9525" marR="9525" marT="9525" marB="0" anchor="b"/>
                </a:tc>
              </a:tr>
              <a:tr h="333375">
                <a:tc>
                  <a:txBody>
                    <a:bodyPr/>
                    <a:lstStyle/>
                    <a:p>
                      <a:pPr algn="ctr" fontAlgn="b"/>
                      <a:r>
                        <a:rPr lang="en-US" sz="2000" u="none" strike="noStrike">
                          <a:effectLst/>
                        </a:rPr>
                        <a:t>1996</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Ohio State</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2005</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IARS</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2012</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SAMI</a:t>
                      </a:r>
                      <a:endParaRPr lang="en-US" sz="2000" b="0" i="0" u="none" strike="noStrike">
                        <a:solidFill>
                          <a:srgbClr val="000000"/>
                        </a:solidFill>
                        <a:effectLst/>
                        <a:latin typeface="Calibri" panose="020F0502020204030204" pitchFamily="34" charset="0"/>
                      </a:endParaRPr>
                    </a:p>
                  </a:txBody>
                  <a:tcPr marL="9525" marR="9525" marT="9525" marB="0" anchor="b"/>
                </a:tc>
              </a:tr>
              <a:tr h="333375">
                <a:tc>
                  <a:txBody>
                    <a:bodyPr/>
                    <a:lstStyle/>
                    <a:p>
                      <a:pPr algn="ctr" fontAlgn="b"/>
                      <a:r>
                        <a:rPr lang="en-US" sz="2000" u="none" strike="noStrike">
                          <a:effectLst/>
                        </a:rPr>
                        <a:t>1997</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Ohio State</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2006</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IARS</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2013</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SAMI</a:t>
                      </a:r>
                      <a:endParaRPr lang="en-US" sz="2000" b="0" i="0" u="none" strike="noStrike">
                        <a:solidFill>
                          <a:srgbClr val="000000"/>
                        </a:solidFill>
                        <a:effectLst/>
                        <a:latin typeface="Calibri" panose="020F0502020204030204" pitchFamily="34" charset="0"/>
                      </a:endParaRPr>
                    </a:p>
                  </a:txBody>
                  <a:tcPr marL="9525" marR="9525" marT="9525" marB="0" anchor="b"/>
                </a:tc>
              </a:tr>
              <a:tr h="342900">
                <a:tc>
                  <a:txBody>
                    <a:bodyPr/>
                    <a:lstStyle/>
                    <a:p>
                      <a:pPr algn="ctr" fontAlgn="b"/>
                      <a:r>
                        <a:rPr lang="en-US" sz="2000" u="none" strike="noStrike">
                          <a:effectLst/>
                        </a:rPr>
                        <a:t>1998</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Ohio State</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2007</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IARS</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2014</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SAMI</a:t>
                      </a:r>
                      <a:endParaRPr lang="en-US" sz="2000" b="0" i="0" u="none" strike="noStrike">
                        <a:solidFill>
                          <a:srgbClr val="000000"/>
                        </a:solidFill>
                        <a:effectLst/>
                        <a:latin typeface="Calibri" panose="020F0502020204030204" pitchFamily="34" charset="0"/>
                      </a:endParaRPr>
                    </a:p>
                  </a:txBody>
                  <a:tcPr marL="9525" marR="9525" marT="9525" marB="0" anchor="b"/>
                </a:tc>
              </a:tr>
              <a:tr h="333375">
                <a:tc>
                  <a:txBody>
                    <a:bodyPr/>
                    <a:lstStyle/>
                    <a:p>
                      <a:pPr algn="ctr" fontAlgn="b"/>
                      <a:r>
                        <a:rPr lang="en-US" sz="2000" u="none" strike="noStrike">
                          <a:effectLst/>
                        </a:rPr>
                        <a:t>1999</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Duke</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2015</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SAMI</a:t>
                      </a:r>
                      <a:endParaRPr lang="en-US" sz="2000" b="0" i="0" u="none" strike="noStrike">
                        <a:solidFill>
                          <a:srgbClr val="000000"/>
                        </a:solidFill>
                        <a:effectLst/>
                        <a:latin typeface="Calibri" panose="020F0502020204030204" pitchFamily="34" charset="0"/>
                      </a:endParaRPr>
                    </a:p>
                  </a:txBody>
                  <a:tcPr marL="9525" marR="9525" marT="9525" marB="0" anchor="b"/>
                </a:tc>
              </a:tr>
              <a:tr h="342900">
                <a:tc>
                  <a:txBody>
                    <a:bodyPr/>
                    <a:lstStyle/>
                    <a:p>
                      <a:pPr algn="ctr" fontAlgn="b"/>
                      <a:r>
                        <a:rPr lang="en-US" sz="2000" u="none" strike="noStrike">
                          <a:effectLst/>
                        </a:rPr>
                        <a:t>2000</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Utah</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2016</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SAMI</a:t>
                      </a:r>
                      <a:endParaRPr lang="en-US" sz="2000" b="0" i="0" u="none" strike="noStrike" dirty="0">
                        <a:solidFill>
                          <a:srgbClr val="000000"/>
                        </a:solidFill>
                        <a:effectLst/>
                        <a:latin typeface="Calibri" panose="020F0502020204030204" pitchFamily="34" charset="0"/>
                      </a:endParaRPr>
                    </a:p>
                  </a:txBody>
                  <a:tcPr marL="9525" marR="9525" marT="9525" marB="0" anchor="b"/>
                </a:tc>
              </a:tr>
            </a:tbl>
          </a:graphicData>
        </a:graphic>
      </p:graphicFrame>
      <p:sp>
        <p:nvSpPr>
          <p:cNvPr id="9" name="Rectangle 8"/>
          <p:cNvSpPr/>
          <p:nvPr/>
        </p:nvSpPr>
        <p:spPr>
          <a:xfrm>
            <a:off x="1676400" y="1309793"/>
            <a:ext cx="2209800" cy="30194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886200" y="1308013"/>
            <a:ext cx="1752600" cy="23495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638800" y="1309793"/>
            <a:ext cx="1583646" cy="30194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77747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609600" y="922283"/>
            <a:ext cx="6854952" cy="381000"/>
          </a:xfrm>
        </p:spPr>
        <p:txBody>
          <a:bodyPr/>
          <a:lstStyle/>
          <a:p>
            <a:r>
              <a:rPr lang="en-US" b="1" dirty="0" smtClean="0">
                <a:solidFill>
                  <a:srgbClr val="7030A0"/>
                </a:solidFill>
                <a:ea typeface="ＭＳ Ｐゴシック" pitchFamily="34" charset="-128"/>
              </a:rPr>
              <a:t>Past Presidents</a:t>
            </a:r>
            <a:endParaRPr lang="en-US" b="1" dirty="0" smtClean="0">
              <a:solidFill>
                <a:srgbClr val="7030A0"/>
              </a:solidFill>
            </a:endParaRPr>
          </a:p>
          <a:p>
            <a:endParaRPr lang="en-US" dirty="0"/>
          </a:p>
        </p:txBody>
      </p:sp>
      <p:sp>
        <p:nvSpPr>
          <p:cNvPr id="7" name="Title 6"/>
          <p:cNvSpPr>
            <a:spLocks noGrp="1"/>
          </p:cNvSpPr>
          <p:nvPr>
            <p:ph type="title"/>
          </p:nvPr>
        </p:nvSpPr>
        <p:spPr>
          <a:xfrm>
            <a:off x="914399" y="162385"/>
            <a:ext cx="7086601" cy="675815"/>
          </a:xfrm>
        </p:spPr>
        <p:txBody>
          <a:bodyPr/>
          <a:lstStyle/>
          <a:p>
            <a:pPr algn="ctr"/>
            <a:r>
              <a:rPr lang="en-US" dirty="0" smtClean="0">
                <a:latin typeface="Arial" pitchFamily="34" charset="0"/>
                <a:ea typeface="ＭＳ Ｐゴシック" pitchFamily="34" charset="-128"/>
              </a:rPr>
              <a:t>ISAP: The </a:t>
            </a:r>
            <a:r>
              <a:rPr lang="en-US" dirty="0">
                <a:latin typeface="Arial" pitchFamily="34" charset="0"/>
                <a:ea typeface="ＭＳ Ｐゴシック" pitchFamily="34" charset="-128"/>
              </a:rPr>
              <a:t>History of </a:t>
            </a:r>
            <a:r>
              <a:rPr lang="en-US" dirty="0" smtClean="0">
                <a:latin typeface="Arial" pitchFamily="34" charset="0"/>
                <a:ea typeface="ＭＳ Ｐゴシック" pitchFamily="34" charset="-128"/>
              </a:rPr>
              <a:t>a Significant Society</a:t>
            </a:r>
            <a:endParaRPr lang="en-US" dirty="0"/>
          </a:p>
        </p:txBody>
      </p:sp>
      <p:graphicFrame>
        <p:nvGraphicFramePr>
          <p:cNvPr id="13" name="Table 12"/>
          <p:cNvGraphicFramePr>
            <a:graphicFrameLocks noGrp="1"/>
          </p:cNvGraphicFramePr>
          <p:nvPr>
            <p:extLst>
              <p:ext uri="{D42A27DB-BD31-4B8C-83A1-F6EECF244321}">
                <p14:modId xmlns:p14="http://schemas.microsoft.com/office/powerpoint/2010/main" val="2578330709"/>
              </p:ext>
            </p:extLst>
          </p:nvPr>
        </p:nvGraphicFramePr>
        <p:xfrm>
          <a:off x="838200" y="1176091"/>
          <a:ext cx="7162800" cy="5181607"/>
        </p:xfrm>
        <a:graphic>
          <a:graphicData uri="http://schemas.openxmlformats.org/drawingml/2006/table">
            <a:tbl>
              <a:tblPr>
                <a:tableStyleId>{5C22544A-7EE6-4342-B048-85BDC9FD1C3A}</a:tableStyleId>
              </a:tblPr>
              <a:tblGrid>
                <a:gridCol w="2050647"/>
                <a:gridCol w="2656520"/>
                <a:gridCol w="2455633"/>
              </a:tblGrid>
              <a:tr h="193794">
                <a:tc>
                  <a:txBody>
                    <a:bodyPr/>
                    <a:lstStyle/>
                    <a:p>
                      <a:pPr algn="l" fontAlgn="b"/>
                      <a:r>
                        <a:rPr lang="en-US" sz="900" u="none" strike="noStrike" dirty="0">
                          <a:effectLst/>
                        </a:rPr>
                        <a:t>1990-1991</a:t>
                      </a:r>
                      <a:endParaRPr lang="en-US" sz="9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dirty="0">
                          <a:effectLst/>
                        </a:rPr>
                        <a:t>2000-2001</a:t>
                      </a:r>
                      <a:endParaRPr lang="en-US" sz="9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dirty="0">
                          <a:effectLst/>
                        </a:rPr>
                        <a:t>2009</a:t>
                      </a:r>
                      <a:endParaRPr lang="en-US" sz="900" b="0" i="0" u="none" strike="noStrike" dirty="0">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1200" u="none" strike="noStrike" dirty="0">
                          <a:effectLst/>
                        </a:rPr>
                        <a:t>Elemer Zsigmond,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James G. Bovill, MD, PhD, </a:t>
                      </a:r>
                      <a:r>
                        <a:rPr lang="en-US" sz="1200" u="none" strike="noStrike" dirty="0" err="1">
                          <a:effectLst/>
                        </a:rPr>
                        <a:t>FCARCSI</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Thomas Schnider, MD</a:t>
                      </a:r>
                      <a:endParaRPr lang="en-US" sz="12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a:effectLst/>
                        </a:rPr>
                        <a:t>University of Illinois, Chicago</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Uithoorn, The Netherlands</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de-DE" sz="800" u="none" strike="noStrike" dirty="0">
                          <a:effectLst/>
                        </a:rPr>
                        <a:t>Institut für Anästhesiologie, St Gallen, Switzerland</a:t>
                      </a:r>
                      <a:endParaRPr lang="de-DE" sz="800" b="0" i="0" u="none" strike="noStrike" dirty="0">
                        <a:solidFill>
                          <a:srgbClr val="000000"/>
                        </a:solidFill>
                        <a:effectLst/>
                        <a:latin typeface="Calibri" panose="020F0502020204030204" pitchFamily="34" charset="0"/>
                      </a:endParaRPr>
                    </a:p>
                  </a:txBody>
                  <a:tcPr marL="4415" marR="4415" marT="4415" marB="0" anchor="b"/>
                </a:tc>
              </a:tr>
              <a:tr h="101105">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900" u="none" strike="noStrike">
                          <a:effectLst/>
                        </a:rPr>
                        <a:t>1993</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dirty="0">
                          <a:effectLst/>
                        </a:rPr>
                        <a:t>2002</a:t>
                      </a:r>
                      <a:endParaRPr lang="en-US" sz="9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2010</a:t>
                      </a:r>
                      <a:endParaRPr lang="en-US" sz="9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1200" u="none" strike="noStrike" dirty="0">
                          <a:effectLst/>
                        </a:rPr>
                        <a:t>Tony Ivankovich,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John W. Sear, </a:t>
                      </a:r>
                      <a:r>
                        <a:rPr lang="en-US" sz="900" u="none" strike="noStrike" dirty="0">
                          <a:effectLst/>
                        </a:rPr>
                        <a:t>MA, BSc, MBBS, PhD, FFARCS, FANZCA</a:t>
                      </a:r>
                      <a:endParaRPr lang="en-US" sz="9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Pamela Flood, MD</a:t>
                      </a:r>
                      <a:endParaRPr lang="en-US" sz="12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a:effectLst/>
                        </a:rPr>
                        <a:t>Rush University Medical Center, Chicago</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University of Oxford, UK</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dirty="0">
                          <a:effectLst/>
                        </a:rPr>
                        <a:t>Columbia University</a:t>
                      </a:r>
                      <a:endParaRPr lang="en-US" sz="800" b="0" i="0" u="none" strike="noStrike" dirty="0">
                        <a:solidFill>
                          <a:srgbClr val="000000"/>
                        </a:solidFill>
                        <a:effectLst/>
                        <a:latin typeface="Calibri" panose="020F0502020204030204" pitchFamily="34" charset="0"/>
                      </a:endParaRPr>
                    </a:p>
                  </a:txBody>
                  <a:tcPr marL="4415" marR="4415" marT="4415" marB="0" anchor="b"/>
                </a:tc>
              </a:tr>
              <a:tr h="101105">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900" u="none" strike="noStrike">
                          <a:effectLst/>
                        </a:rPr>
                        <a:t>1994</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2003</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2011</a:t>
                      </a:r>
                      <a:endParaRPr lang="en-US" sz="9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1200" u="none" strike="noStrike" dirty="0">
                          <a:effectLst/>
                        </a:rPr>
                        <a:t>Ted Stanley,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Tony Gin, MD, FANZCA</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Thomas K. Henthorn, MD</a:t>
                      </a:r>
                      <a:endParaRPr lang="en-US" sz="12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a:effectLst/>
                        </a:rPr>
                        <a:t>University of Utah</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Chinese University of Hong Kong</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dirty="0">
                          <a:effectLst/>
                        </a:rPr>
                        <a:t>University of Colorado - Denver</a:t>
                      </a:r>
                      <a:endParaRPr lang="en-US" sz="800" b="0" i="0" u="none" strike="noStrike" dirty="0">
                        <a:solidFill>
                          <a:srgbClr val="000000"/>
                        </a:solidFill>
                        <a:effectLst/>
                        <a:latin typeface="Calibri" panose="020F0502020204030204" pitchFamily="34" charset="0"/>
                      </a:endParaRPr>
                    </a:p>
                  </a:txBody>
                  <a:tcPr marL="4415" marR="4415" marT="4415" marB="0" anchor="b"/>
                </a:tc>
              </a:tr>
              <a:tr h="101105">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900" u="none" strike="noStrike">
                          <a:effectLst/>
                        </a:rPr>
                        <a:t>1995</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2004</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2012</a:t>
                      </a:r>
                      <a:endParaRPr lang="en-US" sz="9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de-DE" sz="1200" u="none" strike="noStrike" dirty="0">
                          <a:effectLst/>
                        </a:rPr>
                        <a:t>Peter Sebel, MBBS, PhD, MBA</a:t>
                      </a:r>
                      <a:endParaRPr lang="de-DE"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a:effectLst/>
                        </a:rPr>
                        <a:t>Adrian W. Gelb, MB, ChB</a:t>
                      </a:r>
                      <a:endParaRPr lang="en-US" sz="12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Tom C. Krejcie, MD</a:t>
                      </a:r>
                      <a:endParaRPr lang="en-US" sz="12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a:effectLst/>
                        </a:rPr>
                        <a:t>Emory University, Atlanta Georgia</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University of California, San Francisco</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dirty="0">
                          <a:effectLst/>
                        </a:rPr>
                        <a:t>Northwestern University</a:t>
                      </a:r>
                      <a:endParaRPr lang="en-US" sz="800" b="0" i="0" u="none" strike="noStrike" dirty="0">
                        <a:solidFill>
                          <a:srgbClr val="000000"/>
                        </a:solidFill>
                        <a:effectLst/>
                        <a:latin typeface="Calibri" panose="020F0502020204030204" pitchFamily="34" charset="0"/>
                      </a:endParaRPr>
                    </a:p>
                  </a:txBody>
                  <a:tcPr marL="4415" marR="4415" marT="4415" marB="0" anchor="b"/>
                </a:tc>
              </a:tr>
              <a:tr h="101105">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900" u="none" strike="noStrike">
                          <a:effectLst/>
                        </a:rPr>
                        <a:t>1996</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2005</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2013</a:t>
                      </a:r>
                      <a:endParaRPr lang="en-US" sz="9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1200" u="none" strike="noStrike" dirty="0">
                          <a:effectLst/>
                        </a:rPr>
                        <a:t>Peter Glass,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Talmage D. Egan,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Ken B. Johnson, MD</a:t>
                      </a:r>
                      <a:endParaRPr lang="en-US" sz="12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a:effectLst/>
                        </a:rPr>
                        <a:t>Stony Brook University, New York</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University of Utah</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dirty="0">
                          <a:effectLst/>
                        </a:rPr>
                        <a:t>University of Utah</a:t>
                      </a:r>
                      <a:endParaRPr lang="en-US" sz="800" b="0" i="0" u="none" strike="noStrike" dirty="0">
                        <a:solidFill>
                          <a:srgbClr val="000000"/>
                        </a:solidFill>
                        <a:effectLst/>
                        <a:latin typeface="Calibri" panose="020F0502020204030204" pitchFamily="34" charset="0"/>
                      </a:endParaRPr>
                    </a:p>
                  </a:txBody>
                  <a:tcPr marL="4415" marR="4415" marT="4415" marB="0" anchor="b"/>
                </a:tc>
              </a:tr>
              <a:tr h="101105">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900" u="none" strike="noStrike">
                          <a:effectLst/>
                        </a:rPr>
                        <a:t>1997</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2006</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2014</a:t>
                      </a:r>
                      <a:endParaRPr lang="en-US" sz="9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1200" u="none" strike="noStrike" dirty="0">
                          <a:effectLst/>
                        </a:rPr>
                        <a:t>Kenneth J. Tuman,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a:effectLst/>
                        </a:rPr>
                        <a:t>Steven L. Shafer, MD</a:t>
                      </a:r>
                      <a:endParaRPr lang="en-US" sz="12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Yuguang Huang, MD</a:t>
                      </a:r>
                      <a:endParaRPr lang="en-US" sz="12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a:effectLst/>
                        </a:rPr>
                        <a:t>Rush University Medical Center, Chicago</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Stanford University</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Peking Union Medical College Hospital</a:t>
                      </a:r>
                      <a:endParaRPr lang="en-US" sz="800" b="0" i="0" u="none" strike="noStrike">
                        <a:solidFill>
                          <a:srgbClr val="000000"/>
                        </a:solidFill>
                        <a:effectLst/>
                        <a:latin typeface="Calibri" panose="020F0502020204030204" pitchFamily="34" charset="0"/>
                      </a:endParaRPr>
                    </a:p>
                  </a:txBody>
                  <a:tcPr marL="4415" marR="4415" marT="4415" marB="0" anchor="b"/>
                </a:tc>
              </a:tr>
              <a:tr h="101105">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900" u="none" strike="noStrike">
                          <a:effectLst/>
                        </a:rPr>
                        <a:t>1998</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2007</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2015</a:t>
                      </a:r>
                      <a:endParaRPr lang="en-US" sz="9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1200" u="none" strike="noStrike" dirty="0">
                          <a:effectLst/>
                        </a:rPr>
                        <a:t>Michael B. Howie,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a:effectLst/>
                        </a:rPr>
                        <a:t>Michel Struys, MD, PhD</a:t>
                      </a:r>
                      <a:endParaRPr lang="en-US" sz="12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James M. Sonner, MD</a:t>
                      </a:r>
                      <a:endParaRPr lang="en-US" sz="12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a:effectLst/>
                        </a:rPr>
                        <a:t>The Ohio State University</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University Medical Center Groningen, The Netherlands</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University of California - San Francisco</a:t>
                      </a:r>
                      <a:endParaRPr lang="en-US" sz="800" b="0" i="0" u="none" strike="noStrike">
                        <a:solidFill>
                          <a:srgbClr val="000000"/>
                        </a:solidFill>
                        <a:effectLst/>
                        <a:latin typeface="Calibri" panose="020F0502020204030204" pitchFamily="34" charset="0"/>
                      </a:endParaRPr>
                    </a:p>
                  </a:txBody>
                  <a:tcPr marL="4415" marR="4415" marT="4415" marB="0" anchor="b"/>
                </a:tc>
              </a:tr>
              <a:tr h="101105">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900" u="none" strike="noStrike">
                          <a:effectLst/>
                        </a:rPr>
                        <a:t>1999</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2008</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2016</a:t>
                      </a:r>
                      <a:endParaRPr lang="en-US" sz="9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1200" u="none" strike="noStrike" dirty="0">
                          <a:effectLst/>
                        </a:rPr>
                        <a:t>Paul White,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a:effectLst/>
                        </a:rPr>
                        <a:t>Tong J. Gan, MD</a:t>
                      </a:r>
                      <a:endParaRPr lang="en-US" sz="12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Vesna </a:t>
                      </a:r>
                      <a:r>
                        <a:rPr lang="en-US" sz="1200" u="none" strike="noStrike" dirty="0" smtClean="0">
                          <a:effectLst/>
                        </a:rPr>
                        <a:t>Jevtovic-Todorovic, </a:t>
                      </a:r>
                      <a:r>
                        <a:rPr lang="en-US" sz="1000" u="none" strike="noStrike" dirty="0" smtClean="0">
                          <a:effectLst/>
                        </a:rPr>
                        <a:t>MD, PhD, MBA</a:t>
                      </a:r>
                      <a:endParaRPr lang="en-US" sz="10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dirty="0">
                          <a:effectLst/>
                        </a:rPr>
                        <a:t>University of Texas</a:t>
                      </a:r>
                      <a:endParaRPr lang="en-US" sz="8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Duke University</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dirty="0">
                          <a:effectLst/>
                        </a:rPr>
                        <a:t>University of Colorado - Denver</a:t>
                      </a:r>
                      <a:endParaRPr lang="en-US" sz="800" b="0" i="0" u="none" strike="noStrike" dirty="0">
                        <a:solidFill>
                          <a:srgbClr val="000000"/>
                        </a:solidFill>
                        <a:effectLst/>
                        <a:latin typeface="Calibri" panose="020F0502020204030204" pitchFamily="34" charset="0"/>
                      </a:endParaRPr>
                    </a:p>
                  </a:txBody>
                  <a:tcPr marL="4415" marR="4415" marT="4415" marB="0" anchor="b"/>
                </a:tc>
              </a:tr>
            </a:tbl>
          </a:graphicData>
        </a:graphic>
      </p:graphicFrame>
      <p:cxnSp>
        <p:nvCxnSpPr>
          <p:cNvPr id="3" name="Straight Connector 2"/>
          <p:cNvCxnSpPr/>
          <p:nvPr/>
        </p:nvCxnSpPr>
        <p:spPr>
          <a:xfrm>
            <a:off x="838200" y="1828800"/>
            <a:ext cx="2057400"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91506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Grp="1" noChangeArrowheads="1"/>
          </p:cNvSpPr>
          <p:nvPr>
            <p:ph idx="1"/>
          </p:nvPr>
        </p:nvSpPr>
        <p:spPr bwMode="auto">
          <a:xfrm>
            <a:off x="762000" y="1066800"/>
            <a:ext cx="7591097"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i="0" u="none" strike="noStrike" cap="none" normalizeH="0" baseline="0" dirty="0" smtClean="0">
                <a:ln>
                  <a:noFill/>
                </a:ln>
                <a:solidFill>
                  <a:srgbClr val="FF0000"/>
                </a:solidFill>
                <a:effectLst/>
                <a:ea typeface="Helvetica" panose="020B0604020202020204" pitchFamily="34" charset="0"/>
                <a:cs typeface="Arial" panose="020B0604020202020204" pitchFamily="34" charset="0"/>
              </a:rPr>
              <a:t>International Society for Anesthetic Pharmacology (ISAP,</a:t>
            </a:r>
            <a:r>
              <a:rPr kumimoji="0" lang="en-US" altLang="en-US" sz="2000" i="0" u="none" strike="noStrike" cap="none" normalizeH="0" dirty="0" smtClean="0">
                <a:ln>
                  <a:noFill/>
                </a:ln>
                <a:solidFill>
                  <a:srgbClr val="FF0000"/>
                </a:solidFill>
                <a:effectLst/>
                <a:ea typeface="Helvetica" panose="020B0604020202020204" pitchFamily="34" charset="0"/>
                <a:cs typeface="Arial" panose="020B0604020202020204" pitchFamily="34" charset="0"/>
              </a:rPr>
              <a:t> </a:t>
            </a:r>
            <a:r>
              <a:rPr kumimoji="0" lang="en-US" altLang="en-US" sz="2000" i="0" u="none" strike="noStrike" cap="none" normalizeH="0" baseline="0" dirty="0" smtClean="0">
                <a:ln>
                  <a:noFill/>
                </a:ln>
                <a:solidFill>
                  <a:srgbClr val="FF0000"/>
                </a:solidFill>
                <a:effectLst/>
                <a:ea typeface="Helvetica" panose="020B0604020202020204" pitchFamily="34" charset="0"/>
                <a:cs typeface="Arial" panose="020B0604020202020204" pitchFamily="34" charset="0"/>
              </a:rPr>
              <a:t>2008):</a:t>
            </a:r>
            <a:endParaRPr kumimoji="0" lang="en-US" altLang="en-US" sz="2000" i="0" u="none" strike="noStrike" cap="none" normalizeH="0" baseline="0" dirty="0" smtClean="0">
              <a:ln>
                <a:noFill/>
              </a:ln>
              <a:solidFill>
                <a:srgbClr val="FF0000"/>
              </a:solidFill>
              <a:effectLst/>
            </a:endParaRPr>
          </a:p>
          <a:p>
            <a:pPr marL="0" indent="0">
              <a:buClrTx/>
              <a:buNone/>
            </a:pPr>
            <a:r>
              <a:rPr lang="en-US" altLang="en-US" sz="2000" dirty="0">
                <a:ea typeface="Helvetica" panose="020B0604020202020204" pitchFamily="34" charset="0"/>
                <a:cs typeface="Arial" panose="020B0604020202020204" pitchFamily="34" charset="0"/>
              </a:rPr>
              <a:t>Society for Technology in Anesthesia </a:t>
            </a:r>
            <a:r>
              <a:rPr lang="en-US" altLang="en-US" sz="2000" dirty="0" smtClean="0">
                <a:ea typeface="Helvetica" panose="020B0604020202020204" pitchFamily="34" charset="0"/>
                <a:cs typeface="Arial" panose="020B0604020202020204" pitchFamily="34" charset="0"/>
              </a:rPr>
              <a:t>(STA, 2008</a:t>
            </a:r>
            <a:r>
              <a:rPr lang="en-US" altLang="en-US" sz="2000" dirty="0">
                <a:ea typeface="Helvetica" panose="020B0604020202020204" pitchFamily="34" charset="0"/>
                <a:cs typeface="Arial" panose="020B0604020202020204" pitchFamily="34" charset="0"/>
              </a:rPr>
              <a:t>): </a:t>
            </a:r>
          </a:p>
          <a:p>
            <a:pPr marL="0" indent="0">
              <a:buClrTx/>
              <a:buNone/>
            </a:pPr>
            <a:r>
              <a:rPr lang="en-US" altLang="en-US" sz="2000" dirty="0">
                <a:ea typeface="Helvetica" panose="020B0604020202020204" pitchFamily="34" charset="0"/>
                <a:cs typeface="Arial" panose="020B0604020202020204" pitchFamily="34" charset="0"/>
              </a:rPr>
              <a:t>Wisconsin Society of Anesthesiologists </a:t>
            </a:r>
            <a:r>
              <a:rPr lang="en-US" altLang="en-US" sz="2000" dirty="0" smtClean="0">
                <a:ea typeface="Helvetica" panose="020B0604020202020204" pitchFamily="34" charset="0"/>
                <a:cs typeface="Arial" panose="020B0604020202020204" pitchFamily="34" charset="0"/>
              </a:rPr>
              <a:t>(</a:t>
            </a:r>
            <a:r>
              <a:rPr lang="en-US" altLang="en-US" sz="2000" dirty="0" err="1" smtClean="0">
                <a:ea typeface="Helvetica" panose="020B0604020202020204" pitchFamily="34" charset="0"/>
                <a:cs typeface="Arial" panose="020B0604020202020204" pitchFamily="34" charset="0"/>
              </a:rPr>
              <a:t>WSA</a:t>
            </a:r>
            <a:r>
              <a:rPr lang="en-US" altLang="en-US" sz="2000" dirty="0" smtClean="0">
                <a:ea typeface="Helvetica" panose="020B0604020202020204" pitchFamily="34" charset="0"/>
                <a:cs typeface="Arial" panose="020B0604020202020204" pitchFamily="34" charset="0"/>
              </a:rPr>
              <a:t>, 2009</a:t>
            </a:r>
            <a:r>
              <a:rPr lang="en-US" altLang="en-US" sz="2000" dirty="0">
                <a:ea typeface="Helvetica" panose="020B0604020202020204" pitchFamily="34" charset="0"/>
                <a:cs typeface="Arial" panose="020B0604020202020204" pitchFamily="34" charset="0"/>
              </a:rPr>
              <a:t>):</a:t>
            </a:r>
          </a:p>
          <a:p>
            <a:pPr marL="0" indent="0">
              <a:buClrTx/>
              <a:buNone/>
            </a:pPr>
            <a:r>
              <a:rPr lang="en-US" altLang="en-US" sz="2000" dirty="0">
                <a:ea typeface="Helvetica" panose="020B0604020202020204" pitchFamily="34" charset="0"/>
                <a:cs typeface="Arial" panose="020B0604020202020204" pitchFamily="34" charset="0"/>
              </a:rPr>
              <a:t>Society of Anesthesia and Sleep Medicine </a:t>
            </a:r>
            <a:r>
              <a:rPr lang="en-US" altLang="en-US" sz="2000" dirty="0" smtClean="0">
                <a:ea typeface="Helvetica" panose="020B0604020202020204" pitchFamily="34" charset="0"/>
                <a:cs typeface="Arial" panose="020B0604020202020204" pitchFamily="34" charset="0"/>
              </a:rPr>
              <a:t>(</a:t>
            </a:r>
            <a:r>
              <a:rPr lang="en-US" altLang="en-US" sz="2000" dirty="0" err="1" smtClean="0">
                <a:ea typeface="Helvetica" panose="020B0604020202020204" pitchFamily="34" charset="0"/>
                <a:cs typeface="Arial" panose="020B0604020202020204" pitchFamily="34" charset="0"/>
              </a:rPr>
              <a:t>SASM</a:t>
            </a:r>
            <a:r>
              <a:rPr lang="en-US" altLang="en-US" sz="2000" dirty="0" smtClean="0">
                <a:ea typeface="Helvetica" panose="020B0604020202020204" pitchFamily="34" charset="0"/>
                <a:cs typeface="Arial" panose="020B0604020202020204" pitchFamily="34" charset="0"/>
              </a:rPr>
              <a:t>, 2012</a:t>
            </a:r>
            <a:r>
              <a:rPr lang="en-US" altLang="en-US" sz="2000" dirty="0">
                <a:ea typeface="Helvetica" panose="020B0604020202020204" pitchFamily="34" charset="0"/>
                <a:cs typeface="Arial" panose="020B0604020202020204" pitchFamily="34" charset="0"/>
              </a:rPr>
              <a:t>):</a:t>
            </a:r>
            <a:endParaRPr lang="en-US" altLang="en-US" sz="2000" dirty="0"/>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i="0" u="none" strike="noStrike" cap="none" normalizeH="0" baseline="0" dirty="0" smtClean="0">
                <a:ln>
                  <a:noFill/>
                </a:ln>
                <a:solidFill>
                  <a:schemeClr val="tx1"/>
                </a:solidFill>
                <a:effectLst/>
                <a:ea typeface="Helvetica" panose="020B0604020202020204" pitchFamily="34" charset="0"/>
                <a:cs typeface="Arial" panose="020B0604020202020204" pitchFamily="34" charset="0"/>
              </a:rPr>
              <a:t>Society of Academic Anesthesiology Associations (</a:t>
            </a:r>
            <a:r>
              <a:rPr kumimoji="0" lang="en-US" altLang="en-US" sz="2000" i="0" u="none" strike="noStrike" cap="none" normalizeH="0" baseline="0" dirty="0" err="1" smtClean="0">
                <a:ln>
                  <a:noFill/>
                </a:ln>
                <a:solidFill>
                  <a:schemeClr val="tx1"/>
                </a:solidFill>
                <a:effectLst/>
                <a:ea typeface="Helvetica" panose="020B0604020202020204" pitchFamily="34" charset="0"/>
                <a:cs typeface="Arial" panose="020B0604020202020204" pitchFamily="34" charset="0"/>
              </a:rPr>
              <a:t>SAAA</a:t>
            </a:r>
            <a:r>
              <a:rPr kumimoji="0" lang="en-US" altLang="en-US" sz="2000" i="0" u="none" strike="noStrike" cap="none" normalizeH="0" baseline="0" dirty="0" smtClean="0">
                <a:ln>
                  <a:noFill/>
                </a:ln>
                <a:solidFill>
                  <a:schemeClr val="tx1"/>
                </a:solidFill>
                <a:effectLst/>
                <a:ea typeface="Helvetica" panose="020B0604020202020204" pitchFamily="34" charset="0"/>
                <a:cs typeface="Arial" panose="020B0604020202020204" pitchFamily="34" charset="0"/>
              </a:rPr>
              <a:t>, 2013):</a:t>
            </a:r>
            <a:endParaRPr kumimoji="0" lang="en-US" altLang="en-US" sz="200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i="0" u="none" strike="noStrike" cap="none" normalizeH="0" baseline="0" dirty="0" smtClean="0">
                <a:ln>
                  <a:noFill/>
                </a:ln>
                <a:solidFill>
                  <a:schemeClr val="tx1"/>
                </a:solidFill>
                <a:effectLst/>
                <a:ea typeface="Helvetica" panose="020B0604020202020204" pitchFamily="34" charset="0"/>
                <a:cs typeface="Arial" panose="020B0604020202020204" pitchFamily="34" charset="0"/>
              </a:rPr>
              <a:t>Society for Education in Anesthesia (SEA, 2013):</a:t>
            </a:r>
            <a:endParaRPr kumimoji="0" lang="en-US" altLang="en-US" sz="200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i="0" u="none" strike="noStrike" cap="none" normalizeH="0" baseline="0" dirty="0" smtClean="0">
                <a:ln>
                  <a:noFill/>
                </a:ln>
                <a:solidFill>
                  <a:schemeClr val="tx1"/>
                </a:solidFill>
                <a:effectLst/>
                <a:ea typeface="Helvetica" panose="020B0604020202020204" pitchFamily="34" charset="0"/>
                <a:cs typeface="Arial" panose="020B0604020202020204" pitchFamily="34" charset="0"/>
              </a:rPr>
              <a:t>Society for Obstetric Anesthesia and Perinatology (SOAP, 2013):</a:t>
            </a:r>
            <a:endParaRPr kumimoji="0" lang="en-US" altLang="en-US" sz="2000" i="0" u="none" strike="noStrike" cap="none" normalizeH="0" baseline="0" dirty="0" smtClean="0">
              <a:ln>
                <a:noFill/>
              </a:ln>
              <a:solidFill>
                <a:schemeClr val="tx1"/>
              </a:solidFill>
              <a:effectLst/>
            </a:endParaRPr>
          </a:p>
          <a:p>
            <a:pPr marL="0" indent="0">
              <a:buClrTx/>
              <a:buNone/>
            </a:pPr>
            <a:r>
              <a:rPr lang="en-US" altLang="en-US" sz="2000" dirty="0" smtClean="0">
                <a:ea typeface="Helvetica" panose="020B0604020202020204" pitchFamily="34" charset="0"/>
                <a:cs typeface="Arial" panose="020B0604020202020204" pitchFamily="34" charset="0"/>
              </a:rPr>
              <a:t>Society </a:t>
            </a:r>
            <a:r>
              <a:rPr lang="en-US" altLang="en-US" sz="2000" dirty="0">
                <a:ea typeface="Helvetica" panose="020B0604020202020204" pitchFamily="34" charset="0"/>
                <a:cs typeface="Arial" panose="020B0604020202020204" pitchFamily="34" charset="0"/>
              </a:rPr>
              <a:t>of Cardiovascular Anesthesiologists Foundation </a:t>
            </a:r>
            <a:r>
              <a:rPr lang="en-US" altLang="en-US" sz="2000" dirty="0" smtClean="0">
                <a:ea typeface="Helvetica" panose="020B0604020202020204" pitchFamily="34" charset="0"/>
                <a:cs typeface="Arial" panose="020B0604020202020204" pitchFamily="34" charset="0"/>
              </a:rPr>
              <a:t>(</a:t>
            </a:r>
            <a:r>
              <a:rPr lang="en-US" altLang="en-US" sz="2000" dirty="0" err="1" smtClean="0">
                <a:ea typeface="Helvetica" panose="020B0604020202020204" pitchFamily="34" charset="0"/>
                <a:cs typeface="Arial" panose="020B0604020202020204" pitchFamily="34" charset="0"/>
              </a:rPr>
              <a:t>SCA</a:t>
            </a:r>
            <a:r>
              <a:rPr lang="en-US" altLang="en-US" sz="2000" dirty="0" smtClean="0">
                <a:ea typeface="Helvetica" panose="020B0604020202020204" pitchFamily="34" charset="0"/>
                <a:cs typeface="Arial" panose="020B0604020202020204" pitchFamily="34" charset="0"/>
              </a:rPr>
              <a:t>, 2014</a:t>
            </a:r>
            <a:r>
              <a:rPr lang="en-US" altLang="en-US" sz="2000" dirty="0">
                <a:ea typeface="Helvetica" panose="020B0604020202020204" pitchFamily="34" charset="0"/>
                <a:cs typeface="Arial" panose="020B0604020202020204" pitchFamily="34" charset="0"/>
              </a:rPr>
              <a:t>): </a:t>
            </a:r>
          </a:p>
          <a:p>
            <a:pPr marL="0" indent="0">
              <a:buClrTx/>
              <a:buNone/>
            </a:pPr>
            <a:r>
              <a:rPr lang="en-US" altLang="en-US" sz="2000" dirty="0">
                <a:ea typeface="Helvetica" panose="020B0604020202020204" pitchFamily="34" charset="0"/>
                <a:cs typeface="Arial" panose="020B0604020202020204" pitchFamily="34" charset="0"/>
              </a:rPr>
              <a:t>American Society for Enhanced Recovery </a:t>
            </a:r>
            <a:r>
              <a:rPr lang="en-US" altLang="en-US" sz="2000" dirty="0" smtClean="0">
                <a:ea typeface="Helvetica" panose="020B0604020202020204" pitchFamily="34" charset="0"/>
                <a:cs typeface="Arial" panose="020B0604020202020204" pitchFamily="34" charset="0"/>
              </a:rPr>
              <a:t>(</a:t>
            </a:r>
            <a:r>
              <a:rPr lang="en-US" altLang="en-US" sz="2000" dirty="0" err="1" smtClean="0">
                <a:ea typeface="Helvetica" panose="020B0604020202020204" pitchFamily="34" charset="0"/>
                <a:cs typeface="Arial" panose="020B0604020202020204" pitchFamily="34" charset="0"/>
              </a:rPr>
              <a:t>ASER</a:t>
            </a:r>
            <a:r>
              <a:rPr lang="en-US" altLang="en-US" sz="2000" dirty="0" smtClean="0">
                <a:ea typeface="Helvetica" panose="020B0604020202020204" pitchFamily="34" charset="0"/>
                <a:cs typeface="Arial" panose="020B0604020202020204" pitchFamily="34" charset="0"/>
              </a:rPr>
              <a:t>, 2014</a:t>
            </a:r>
            <a:r>
              <a:rPr lang="en-US" altLang="en-US" sz="2000" dirty="0">
                <a:ea typeface="Helvetica" panose="020B0604020202020204" pitchFamily="34" charset="0"/>
                <a:cs typeface="Arial" panose="020B0604020202020204" pitchFamily="34" charset="0"/>
              </a:rPr>
              <a:t>): </a:t>
            </a:r>
          </a:p>
          <a:p>
            <a:pPr marL="0" indent="0">
              <a:buClrTx/>
              <a:buNone/>
            </a:pPr>
            <a:r>
              <a:rPr lang="en-US" altLang="en-US" sz="2000" dirty="0" smtClean="0">
                <a:ea typeface="Helvetica" panose="020B0604020202020204" pitchFamily="34" charset="0"/>
                <a:cs typeface="Arial" panose="020B0604020202020204" pitchFamily="34" charset="0"/>
              </a:rPr>
              <a:t>Minnesota </a:t>
            </a:r>
            <a:r>
              <a:rPr lang="en-US" altLang="en-US" sz="2000" dirty="0">
                <a:ea typeface="Helvetica" panose="020B0604020202020204" pitchFamily="34" charset="0"/>
                <a:cs typeface="Arial" panose="020B0604020202020204" pitchFamily="34" charset="0"/>
              </a:rPr>
              <a:t>Society of Anesthesiologists </a:t>
            </a:r>
            <a:r>
              <a:rPr lang="en-US" altLang="en-US" sz="2000" dirty="0" smtClean="0">
                <a:ea typeface="Helvetica" panose="020B0604020202020204" pitchFamily="34" charset="0"/>
                <a:cs typeface="Arial" panose="020B0604020202020204" pitchFamily="34" charset="0"/>
              </a:rPr>
              <a:t>(</a:t>
            </a:r>
            <a:r>
              <a:rPr lang="en-US" altLang="en-US" sz="2000" dirty="0" err="1" smtClean="0">
                <a:ea typeface="Helvetica" panose="020B0604020202020204" pitchFamily="34" charset="0"/>
                <a:cs typeface="Arial" panose="020B0604020202020204" pitchFamily="34" charset="0"/>
              </a:rPr>
              <a:t>MSA</a:t>
            </a:r>
            <a:r>
              <a:rPr lang="en-US" altLang="en-US" sz="2000" dirty="0" smtClean="0">
                <a:ea typeface="Helvetica" panose="020B0604020202020204" pitchFamily="34" charset="0"/>
                <a:cs typeface="Arial" panose="020B0604020202020204" pitchFamily="34" charset="0"/>
              </a:rPr>
              <a:t>, 2016</a:t>
            </a:r>
            <a:r>
              <a:rPr lang="en-US" altLang="en-US" sz="2000" dirty="0">
                <a:ea typeface="Helvetica" panose="020B0604020202020204" pitchFamily="34" charset="0"/>
                <a:cs typeface="Arial" panose="020B0604020202020204" pitchFamily="34" charset="0"/>
              </a:rPr>
              <a:t>):</a:t>
            </a:r>
            <a:endParaRPr lang="en-US" altLang="en-US" sz="2000" dirty="0"/>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i="0" u="none" strike="noStrike" cap="none" normalizeH="0" baseline="0" dirty="0" smtClean="0">
              <a:ln>
                <a:noFill/>
              </a:ln>
              <a:solidFill>
                <a:schemeClr val="tx1"/>
              </a:solidFill>
              <a:effectLst/>
            </a:endParaRPr>
          </a:p>
        </p:txBody>
      </p:sp>
      <p:sp>
        <p:nvSpPr>
          <p:cNvPr id="6" name="Title 6"/>
          <p:cNvSpPr>
            <a:spLocks noGrp="1"/>
          </p:cNvSpPr>
          <p:nvPr>
            <p:ph type="title"/>
          </p:nvPr>
        </p:nvSpPr>
        <p:spPr>
          <a:xfrm>
            <a:off x="1324248" y="304800"/>
            <a:ext cx="6495503" cy="533400"/>
          </a:xfrm>
        </p:spPr>
        <p:txBody>
          <a:bodyPr/>
          <a:lstStyle/>
          <a:p>
            <a:r>
              <a:rPr lang="en-US" dirty="0" smtClean="0">
                <a:latin typeface="Arial" pitchFamily="34" charset="0"/>
                <a:ea typeface="ＭＳ Ｐゴシック" pitchFamily="34" charset="-128"/>
              </a:rPr>
              <a:t>Under New Management - SAMI</a:t>
            </a:r>
            <a:endParaRPr lang="en-US" dirty="0"/>
          </a:p>
        </p:txBody>
      </p:sp>
    </p:spTree>
    <p:extLst>
      <p:ext uri="{BB962C8B-B14F-4D97-AF65-F5344CB8AC3E}">
        <p14:creationId xmlns:p14="http://schemas.microsoft.com/office/powerpoint/2010/main" val="33638738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Grp="1" noChangeArrowheads="1"/>
          </p:cNvSpPr>
          <p:nvPr>
            <p:ph idx="1"/>
          </p:nvPr>
        </p:nvSpPr>
        <p:spPr bwMode="auto">
          <a:xfrm>
            <a:off x="609600" y="979039"/>
            <a:ext cx="67818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lvl="0" indent="0">
              <a:buClrTx/>
              <a:buNone/>
            </a:pPr>
            <a:r>
              <a:rPr lang="en-US" sz="2000" b="1" dirty="0"/>
              <a:t>Ethicon Endo-Surgery</a:t>
            </a:r>
            <a:r>
              <a:rPr lang="en-US" sz="2000" dirty="0"/>
              <a:t>, a </a:t>
            </a:r>
            <a:r>
              <a:rPr lang="en-US" sz="2000" b="1" dirty="0"/>
              <a:t>Johnson &amp; Johnson</a:t>
            </a:r>
            <a:r>
              <a:rPr lang="en-US" sz="2000" dirty="0"/>
              <a:t> company, announced that the FDA granted </a:t>
            </a:r>
            <a:r>
              <a:rPr lang="en-US" sz="2000" dirty="0" smtClean="0"/>
              <a:t>a PMA for </a:t>
            </a:r>
            <a:r>
              <a:rPr lang="en-US" sz="2000" dirty="0"/>
              <a:t>its SEDASYS device, the first </a:t>
            </a:r>
            <a:r>
              <a:rPr lang="en-US" sz="2000" dirty="0" smtClean="0"/>
              <a:t>Computer-Assisted Personalized </a:t>
            </a:r>
            <a:r>
              <a:rPr lang="en-US" sz="2000" dirty="0"/>
              <a:t>S</a:t>
            </a:r>
            <a:r>
              <a:rPr lang="en-US" sz="2000" dirty="0" smtClean="0"/>
              <a:t>edation </a:t>
            </a:r>
            <a:r>
              <a:rPr lang="en-US" sz="2000" dirty="0"/>
              <a:t>(CAPS) system for use by clinicians </a:t>
            </a:r>
            <a:r>
              <a:rPr lang="en-US" sz="2000" dirty="0" smtClean="0"/>
              <a:t>in </a:t>
            </a:r>
            <a:r>
              <a:rPr lang="en-US" sz="2000" dirty="0"/>
              <a:t>endoscopy suites.</a:t>
            </a:r>
            <a:endParaRPr kumimoji="0" lang="en-US" altLang="en-US" sz="2000" i="0" u="none" strike="noStrike" cap="none" normalizeH="0" baseline="0" dirty="0" smtClean="0">
              <a:ln>
                <a:noFill/>
              </a:ln>
              <a:solidFill>
                <a:schemeClr val="tx1"/>
              </a:solidFill>
              <a:effectLst/>
            </a:endParaRPr>
          </a:p>
        </p:txBody>
      </p:sp>
      <p:sp>
        <p:nvSpPr>
          <p:cNvPr id="6" name="Title 6"/>
          <p:cNvSpPr>
            <a:spLocks noGrp="1"/>
          </p:cNvSpPr>
          <p:nvPr>
            <p:ph type="title"/>
          </p:nvPr>
        </p:nvSpPr>
        <p:spPr>
          <a:xfrm>
            <a:off x="1825646" y="347812"/>
            <a:ext cx="5108553" cy="533410"/>
          </a:xfrm>
        </p:spPr>
        <p:txBody>
          <a:bodyPr/>
          <a:lstStyle/>
          <a:p>
            <a:r>
              <a:rPr lang="en-US" dirty="0" err="1" smtClean="0">
                <a:latin typeface="Arial" pitchFamily="34" charset="0"/>
                <a:ea typeface="ＭＳ Ｐゴシック" pitchFamily="34" charset="-128"/>
              </a:rPr>
              <a:t>SEDASYS</a:t>
            </a:r>
            <a:r>
              <a:rPr lang="en-US" dirty="0" smtClean="0">
                <a:latin typeface="Arial" pitchFamily="34" charset="0"/>
                <a:ea typeface="ＭＳ Ｐゴシック" pitchFamily="34" charset="-128"/>
              </a:rPr>
              <a:t> to the Rescue</a:t>
            </a:r>
            <a:endParaRPr lang="en-US" dirty="0"/>
          </a:p>
        </p:txBody>
      </p:sp>
      <p:pic>
        <p:nvPicPr>
          <p:cNvPr id="10242" name="Picture 2" descr="Sedasys_Mach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2263603"/>
            <a:ext cx="2486025" cy="444199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99614" y="2514600"/>
            <a:ext cx="5648785" cy="2514600"/>
          </a:xfrm>
          <a:prstGeom prst="rect">
            <a:avLst/>
          </a:prstGeom>
          <a:noFill/>
        </p:spPr>
        <p:txBody>
          <a:bodyPr wrap="square" lIns="0" tIns="0" rIns="0" bIns="0" rtlCol="0">
            <a:noAutofit/>
          </a:bodyPr>
          <a:lstStyle/>
          <a:p>
            <a:pPr>
              <a:lnSpc>
                <a:spcPct val="90000"/>
              </a:lnSpc>
              <a:spcBef>
                <a:spcPts val="600"/>
              </a:spcBef>
              <a:buClr>
                <a:srgbClr val="7030A0"/>
              </a:buClr>
              <a:buSzPct val="125000"/>
            </a:pPr>
            <a:r>
              <a:rPr lang="en-US" sz="2000" spc="-50" dirty="0" smtClean="0">
                <a:latin typeface="Arial" panose="020B0604020202020204" pitchFamily="34" charset="0"/>
                <a:cs typeface="Arial" panose="020B0604020202020204" pitchFamily="34" charset="0"/>
              </a:rPr>
              <a:t>Not so fast</a:t>
            </a:r>
          </a:p>
          <a:p>
            <a:pPr marL="342900" indent="-342900">
              <a:lnSpc>
                <a:spcPct val="90000"/>
              </a:lnSpc>
              <a:spcBef>
                <a:spcPts val="600"/>
              </a:spcBef>
              <a:buClr>
                <a:srgbClr val="7030A0"/>
              </a:buClr>
              <a:buSzPct val="125000"/>
              <a:buFont typeface="Arial" panose="020B0604020202020204" pitchFamily="34" charset="0"/>
              <a:buChar char="•"/>
            </a:pPr>
            <a:r>
              <a:rPr lang="en-US" sz="2000" spc="-50" dirty="0" smtClean="0">
                <a:latin typeface="Arial" panose="020B0604020202020204" pitchFamily="34" charset="0"/>
                <a:cs typeface="Arial" panose="020B0604020202020204" pitchFamily="34" charset="0"/>
              </a:rPr>
              <a:t>The FDA required that GI physicians and nurses be certified in sedation and airway management.  But who will supervise the training program?</a:t>
            </a:r>
          </a:p>
          <a:p>
            <a:pPr marL="342900" indent="-342900">
              <a:lnSpc>
                <a:spcPct val="90000"/>
              </a:lnSpc>
              <a:spcBef>
                <a:spcPts val="600"/>
              </a:spcBef>
              <a:buClr>
                <a:srgbClr val="7030A0"/>
              </a:buClr>
              <a:buSzPct val="125000"/>
              <a:buFont typeface="Arial" panose="020B0604020202020204" pitchFamily="34" charset="0"/>
              <a:buChar char="•"/>
            </a:pPr>
            <a:r>
              <a:rPr lang="en-US" sz="2000" spc="-50" dirty="0" smtClean="0">
                <a:latin typeface="Arial" panose="020B0604020202020204" pitchFamily="34" charset="0"/>
                <a:cs typeface="Arial" panose="020B0604020202020204" pitchFamily="34" charset="0"/>
              </a:rPr>
              <a:t>ISAP to the rescue.  Thanks to Ken Johnson, Talmage Egan, Mohamed Naguib, and the ISAP-member Sedation Oversight Committee, SEDASYS got the training program they needed.</a:t>
            </a:r>
          </a:p>
          <a:p>
            <a:pPr>
              <a:lnSpc>
                <a:spcPct val="90000"/>
              </a:lnSpc>
              <a:spcBef>
                <a:spcPts val="600"/>
              </a:spcBef>
            </a:pPr>
            <a:endParaRPr lang="en-US" sz="1850" spc="-50" dirty="0"/>
          </a:p>
          <a:p>
            <a:pPr>
              <a:lnSpc>
                <a:spcPct val="90000"/>
              </a:lnSpc>
              <a:spcBef>
                <a:spcPts val="600"/>
              </a:spcBef>
            </a:pPr>
            <a:r>
              <a:rPr lang="en-US" sz="1850" spc="-50" dirty="0" smtClean="0"/>
              <a:t> </a:t>
            </a:r>
            <a:endParaRPr lang="en-US" sz="1850" spc="-50" dirty="0"/>
          </a:p>
        </p:txBody>
      </p:sp>
    </p:spTree>
    <p:extLst>
      <p:ext uri="{BB962C8B-B14F-4D97-AF65-F5344CB8AC3E}">
        <p14:creationId xmlns:p14="http://schemas.microsoft.com/office/powerpoint/2010/main" val="10928778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609600" y="922283"/>
            <a:ext cx="6854952" cy="381000"/>
          </a:xfrm>
        </p:spPr>
        <p:txBody>
          <a:bodyPr/>
          <a:lstStyle/>
          <a:p>
            <a:r>
              <a:rPr lang="en-US" b="1" dirty="0" smtClean="0">
                <a:solidFill>
                  <a:srgbClr val="7030A0"/>
                </a:solidFill>
                <a:ea typeface="ＭＳ Ｐゴシック" pitchFamily="34" charset="-128"/>
              </a:rPr>
              <a:t>Past Presidents</a:t>
            </a:r>
            <a:endParaRPr lang="en-US" b="1" dirty="0" smtClean="0">
              <a:solidFill>
                <a:srgbClr val="7030A0"/>
              </a:solidFill>
            </a:endParaRPr>
          </a:p>
          <a:p>
            <a:endParaRPr lang="en-US" dirty="0"/>
          </a:p>
        </p:txBody>
      </p:sp>
      <p:graphicFrame>
        <p:nvGraphicFramePr>
          <p:cNvPr id="13" name="Table 12"/>
          <p:cNvGraphicFramePr>
            <a:graphicFrameLocks noGrp="1"/>
          </p:cNvGraphicFramePr>
          <p:nvPr>
            <p:extLst>
              <p:ext uri="{D42A27DB-BD31-4B8C-83A1-F6EECF244321}">
                <p14:modId xmlns:p14="http://schemas.microsoft.com/office/powerpoint/2010/main" val="339668160"/>
              </p:ext>
            </p:extLst>
          </p:nvPr>
        </p:nvGraphicFramePr>
        <p:xfrm>
          <a:off x="838200" y="1176091"/>
          <a:ext cx="7162800" cy="5181607"/>
        </p:xfrm>
        <a:graphic>
          <a:graphicData uri="http://schemas.openxmlformats.org/drawingml/2006/table">
            <a:tbl>
              <a:tblPr>
                <a:tableStyleId>{5C22544A-7EE6-4342-B048-85BDC9FD1C3A}</a:tableStyleId>
              </a:tblPr>
              <a:tblGrid>
                <a:gridCol w="2050647"/>
                <a:gridCol w="2656520"/>
                <a:gridCol w="2455633"/>
              </a:tblGrid>
              <a:tr h="193794">
                <a:tc>
                  <a:txBody>
                    <a:bodyPr/>
                    <a:lstStyle/>
                    <a:p>
                      <a:pPr algn="l" fontAlgn="b"/>
                      <a:r>
                        <a:rPr lang="en-US" sz="900" u="none" strike="noStrike" dirty="0">
                          <a:effectLst/>
                        </a:rPr>
                        <a:t>1990-1991</a:t>
                      </a:r>
                      <a:endParaRPr lang="en-US" sz="9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dirty="0">
                          <a:effectLst/>
                        </a:rPr>
                        <a:t>2000-2001</a:t>
                      </a:r>
                      <a:endParaRPr lang="en-US" sz="9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dirty="0">
                          <a:effectLst/>
                        </a:rPr>
                        <a:t>2009</a:t>
                      </a:r>
                      <a:endParaRPr lang="en-US" sz="900" b="0" i="0" u="none" strike="noStrike" dirty="0">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1200" u="none" strike="noStrike" dirty="0">
                          <a:effectLst/>
                        </a:rPr>
                        <a:t>Elemer Zsigmond,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James G. Bovill, MD, PhD, </a:t>
                      </a:r>
                      <a:r>
                        <a:rPr lang="en-US" sz="1200" u="none" strike="noStrike" dirty="0" err="1">
                          <a:effectLst/>
                        </a:rPr>
                        <a:t>FCARCSI</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Thomas Schnider, MD</a:t>
                      </a:r>
                      <a:endParaRPr lang="en-US" sz="12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a:effectLst/>
                        </a:rPr>
                        <a:t>University of Illinois, Chicago</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Uithoorn, The Netherlands</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de-DE" sz="800" u="none" strike="noStrike" dirty="0">
                          <a:effectLst/>
                        </a:rPr>
                        <a:t>Institut für Anästhesiologie, St Gallen, Switzerland</a:t>
                      </a:r>
                      <a:endParaRPr lang="de-DE" sz="800" b="0" i="0" u="none" strike="noStrike" dirty="0">
                        <a:solidFill>
                          <a:srgbClr val="000000"/>
                        </a:solidFill>
                        <a:effectLst/>
                        <a:latin typeface="Calibri" panose="020F0502020204030204" pitchFamily="34" charset="0"/>
                      </a:endParaRPr>
                    </a:p>
                  </a:txBody>
                  <a:tcPr marL="4415" marR="4415" marT="4415" marB="0" anchor="b"/>
                </a:tc>
              </a:tr>
              <a:tr h="101105">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900" u="none" strike="noStrike">
                          <a:effectLst/>
                        </a:rPr>
                        <a:t>1993</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dirty="0">
                          <a:effectLst/>
                        </a:rPr>
                        <a:t>2002</a:t>
                      </a:r>
                      <a:endParaRPr lang="en-US" sz="9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2010</a:t>
                      </a:r>
                      <a:endParaRPr lang="en-US" sz="9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1200" u="none" strike="noStrike" dirty="0">
                          <a:effectLst/>
                        </a:rPr>
                        <a:t>Tony Ivankovich,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John W. Sear, </a:t>
                      </a:r>
                      <a:r>
                        <a:rPr lang="en-US" sz="900" u="none" strike="noStrike" dirty="0">
                          <a:effectLst/>
                        </a:rPr>
                        <a:t>MA, BSc, MBBS, PhD, FFARCS, FANZCA</a:t>
                      </a:r>
                      <a:endParaRPr lang="en-US" sz="9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Pamela Flood, MD</a:t>
                      </a:r>
                      <a:endParaRPr lang="en-US" sz="12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a:effectLst/>
                        </a:rPr>
                        <a:t>Rush University Medical Center, Chicago</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University of Oxford, UK</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dirty="0">
                          <a:effectLst/>
                        </a:rPr>
                        <a:t>Columbia University</a:t>
                      </a:r>
                      <a:endParaRPr lang="en-US" sz="800" b="0" i="0" u="none" strike="noStrike" dirty="0">
                        <a:solidFill>
                          <a:srgbClr val="000000"/>
                        </a:solidFill>
                        <a:effectLst/>
                        <a:latin typeface="Calibri" panose="020F0502020204030204" pitchFamily="34" charset="0"/>
                      </a:endParaRPr>
                    </a:p>
                  </a:txBody>
                  <a:tcPr marL="4415" marR="4415" marT="4415" marB="0" anchor="b"/>
                </a:tc>
              </a:tr>
              <a:tr h="101105">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900" u="none" strike="noStrike">
                          <a:effectLst/>
                        </a:rPr>
                        <a:t>1994</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2003</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2011</a:t>
                      </a:r>
                      <a:endParaRPr lang="en-US" sz="9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1200" u="none" strike="noStrike" dirty="0">
                          <a:effectLst/>
                        </a:rPr>
                        <a:t>Ted Stanley,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Tony Gin, MD, FANZCA</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Thomas K. Henthorn, MD</a:t>
                      </a:r>
                      <a:endParaRPr lang="en-US" sz="12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a:effectLst/>
                        </a:rPr>
                        <a:t>University of Utah</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Chinese University of Hong Kong</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dirty="0">
                          <a:effectLst/>
                        </a:rPr>
                        <a:t>University of Colorado - Denver</a:t>
                      </a:r>
                      <a:endParaRPr lang="en-US" sz="800" b="0" i="0" u="none" strike="noStrike" dirty="0">
                        <a:solidFill>
                          <a:srgbClr val="000000"/>
                        </a:solidFill>
                        <a:effectLst/>
                        <a:latin typeface="Calibri" panose="020F0502020204030204" pitchFamily="34" charset="0"/>
                      </a:endParaRPr>
                    </a:p>
                  </a:txBody>
                  <a:tcPr marL="4415" marR="4415" marT="4415" marB="0" anchor="b"/>
                </a:tc>
              </a:tr>
              <a:tr h="101105">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900" u="none" strike="noStrike">
                          <a:effectLst/>
                        </a:rPr>
                        <a:t>1995</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2004</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2012</a:t>
                      </a:r>
                      <a:endParaRPr lang="en-US" sz="9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de-DE" sz="1200" u="none" strike="noStrike" dirty="0">
                          <a:effectLst/>
                        </a:rPr>
                        <a:t>Peter Sebel, MBBS, PhD, MBA</a:t>
                      </a:r>
                      <a:endParaRPr lang="de-DE"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a:effectLst/>
                        </a:rPr>
                        <a:t>Adrian W. Gelb, MB, ChB</a:t>
                      </a:r>
                      <a:endParaRPr lang="en-US" sz="12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Tom C. Krejcie, MD</a:t>
                      </a:r>
                      <a:endParaRPr lang="en-US" sz="12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a:effectLst/>
                        </a:rPr>
                        <a:t>Emory University, Atlanta Georgia</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University of California, San Francisco</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dirty="0">
                          <a:effectLst/>
                        </a:rPr>
                        <a:t>Northwestern University</a:t>
                      </a:r>
                      <a:endParaRPr lang="en-US" sz="800" b="0" i="0" u="none" strike="noStrike" dirty="0">
                        <a:solidFill>
                          <a:srgbClr val="000000"/>
                        </a:solidFill>
                        <a:effectLst/>
                        <a:latin typeface="Calibri" panose="020F0502020204030204" pitchFamily="34" charset="0"/>
                      </a:endParaRPr>
                    </a:p>
                  </a:txBody>
                  <a:tcPr marL="4415" marR="4415" marT="4415" marB="0" anchor="b"/>
                </a:tc>
              </a:tr>
              <a:tr h="101105">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900" u="none" strike="noStrike">
                          <a:effectLst/>
                        </a:rPr>
                        <a:t>1996</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2005</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2013</a:t>
                      </a:r>
                      <a:endParaRPr lang="en-US" sz="9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1200" u="none" strike="noStrike" dirty="0">
                          <a:effectLst/>
                        </a:rPr>
                        <a:t>Peter Glass,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Talmage D. Egan,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Ken B. Johnson, MD</a:t>
                      </a:r>
                      <a:endParaRPr lang="en-US" sz="12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a:effectLst/>
                        </a:rPr>
                        <a:t>Stony Brook University, New York</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University of Utah</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dirty="0">
                          <a:effectLst/>
                        </a:rPr>
                        <a:t>University of Utah</a:t>
                      </a:r>
                      <a:endParaRPr lang="en-US" sz="800" b="0" i="0" u="none" strike="noStrike" dirty="0">
                        <a:solidFill>
                          <a:srgbClr val="000000"/>
                        </a:solidFill>
                        <a:effectLst/>
                        <a:latin typeface="Calibri" panose="020F0502020204030204" pitchFamily="34" charset="0"/>
                      </a:endParaRPr>
                    </a:p>
                  </a:txBody>
                  <a:tcPr marL="4415" marR="4415" marT="4415" marB="0" anchor="b"/>
                </a:tc>
              </a:tr>
              <a:tr h="101105">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900" u="none" strike="noStrike">
                          <a:effectLst/>
                        </a:rPr>
                        <a:t>1997</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2006</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2014</a:t>
                      </a:r>
                      <a:endParaRPr lang="en-US" sz="9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1200" u="none" strike="noStrike" dirty="0">
                          <a:effectLst/>
                        </a:rPr>
                        <a:t>Kenneth J. Tuman,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a:effectLst/>
                        </a:rPr>
                        <a:t>Steven L. Shafer, MD</a:t>
                      </a:r>
                      <a:endParaRPr lang="en-US" sz="12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Yuguang Huang, MD</a:t>
                      </a:r>
                      <a:endParaRPr lang="en-US" sz="12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a:effectLst/>
                        </a:rPr>
                        <a:t>Rush University Medical Center, Chicago</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Stanford University</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Peking Union Medical College Hospital</a:t>
                      </a:r>
                      <a:endParaRPr lang="en-US" sz="800" b="0" i="0" u="none" strike="noStrike">
                        <a:solidFill>
                          <a:srgbClr val="000000"/>
                        </a:solidFill>
                        <a:effectLst/>
                        <a:latin typeface="Calibri" panose="020F0502020204030204" pitchFamily="34" charset="0"/>
                      </a:endParaRPr>
                    </a:p>
                  </a:txBody>
                  <a:tcPr marL="4415" marR="4415" marT="4415" marB="0" anchor="b"/>
                </a:tc>
              </a:tr>
              <a:tr h="101105">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900" u="none" strike="noStrike">
                          <a:effectLst/>
                        </a:rPr>
                        <a:t>1998</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2007</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2015</a:t>
                      </a:r>
                      <a:endParaRPr lang="en-US" sz="9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1200" u="none" strike="noStrike" dirty="0">
                          <a:effectLst/>
                        </a:rPr>
                        <a:t>Michael B. Howie,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a:effectLst/>
                        </a:rPr>
                        <a:t>Michel Struys, MD, PhD</a:t>
                      </a:r>
                      <a:endParaRPr lang="en-US" sz="12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James M. Sonner, MD</a:t>
                      </a:r>
                      <a:endParaRPr lang="en-US" sz="12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a:effectLst/>
                        </a:rPr>
                        <a:t>The Ohio State University</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University Medical Center Groningen, The Netherlands</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University of California - San Francisco</a:t>
                      </a:r>
                      <a:endParaRPr lang="en-US" sz="800" b="0" i="0" u="none" strike="noStrike">
                        <a:solidFill>
                          <a:srgbClr val="000000"/>
                        </a:solidFill>
                        <a:effectLst/>
                        <a:latin typeface="Calibri" panose="020F0502020204030204" pitchFamily="34" charset="0"/>
                      </a:endParaRPr>
                    </a:p>
                  </a:txBody>
                  <a:tcPr marL="4415" marR="4415" marT="4415" marB="0" anchor="b"/>
                </a:tc>
              </a:tr>
              <a:tr h="101105">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900" u="none" strike="noStrike">
                          <a:effectLst/>
                        </a:rPr>
                        <a:t>1999</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2008</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dirty="0">
                          <a:effectLst/>
                        </a:rPr>
                        <a:t>2016</a:t>
                      </a:r>
                      <a:endParaRPr lang="en-US" sz="900" b="0" i="0" u="none" strike="noStrike" dirty="0">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1200" u="none" strike="noStrike" dirty="0">
                          <a:effectLst/>
                        </a:rPr>
                        <a:t>Paul White,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a:effectLst/>
                        </a:rPr>
                        <a:t>Tong J. Gan, MD</a:t>
                      </a:r>
                      <a:endParaRPr lang="en-US" sz="12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Vesna </a:t>
                      </a:r>
                      <a:r>
                        <a:rPr lang="en-US" sz="1200" u="none" strike="noStrike" dirty="0" smtClean="0">
                          <a:effectLst/>
                        </a:rPr>
                        <a:t>Jevtovic-Todorovic, </a:t>
                      </a:r>
                      <a:r>
                        <a:rPr lang="en-US" sz="1000" u="none" strike="noStrike" dirty="0" smtClean="0">
                          <a:effectLst/>
                        </a:rPr>
                        <a:t>MD, PhD, MBA</a:t>
                      </a:r>
                      <a:endParaRPr lang="en-US" sz="10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dirty="0">
                          <a:effectLst/>
                        </a:rPr>
                        <a:t>University of Texas</a:t>
                      </a:r>
                      <a:endParaRPr lang="en-US" sz="8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Duke University</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dirty="0">
                          <a:effectLst/>
                        </a:rPr>
                        <a:t>University of Colorado </a:t>
                      </a:r>
                      <a:r>
                        <a:rPr lang="en-US" sz="800" u="none" strike="noStrike" dirty="0" smtClean="0">
                          <a:effectLst/>
                        </a:rPr>
                        <a:t>– Denver</a:t>
                      </a:r>
                    </a:p>
                  </a:txBody>
                  <a:tcPr marL="4415" marR="4415" marT="4415" marB="0" anchor="b"/>
                </a:tc>
              </a:tr>
            </a:tbl>
          </a:graphicData>
        </a:graphic>
      </p:graphicFrame>
      <p:sp>
        <p:nvSpPr>
          <p:cNvPr id="6" name="Rectangle 5"/>
          <p:cNvSpPr/>
          <p:nvPr/>
        </p:nvSpPr>
        <p:spPr>
          <a:xfrm>
            <a:off x="5480724" y="3819971"/>
            <a:ext cx="1983828" cy="6017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990599" y="152400"/>
            <a:ext cx="7713969" cy="762000"/>
          </a:xfrm>
        </p:spPr>
        <p:txBody>
          <a:bodyPr/>
          <a:lstStyle/>
          <a:p>
            <a:r>
              <a:rPr lang="en-US" dirty="0" smtClean="0"/>
              <a:t>ISAP: Alive and Well</a:t>
            </a:r>
            <a:endParaRPr lang="en-US" dirty="0"/>
          </a:p>
        </p:txBody>
      </p:sp>
      <p:sp>
        <p:nvSpPr>
          <p:cNvPr id="7" name="Rectangle 6"/>
          <p:cNvSpPr/>
          <p:nvPr/>
        </p:nvSpPr>
        <p:spPr>
          <a:xfrm>
            <a:off x="2743200" y="3817883"/>
            <a:ext cx="1983828" cy="6017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751608" y="4486073"/>
            <a:ext cx="1983828" cy="6017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87327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635876" y="1143000"/>
            <a:ext cx="6854952" cy="381000"/>
          </a:xfrm>
        </p:spPr>
        <p:txBody>
          <a:bodyPr/>
          <a:lstStyle/>
          <a:p>
            <a:r>
              <a:rPr lang="en-US" sz="2400" dirty="0" smtClean="0">
                <a:solidFill>
                  <a:srgbClr val="7030A0"/>
                </a:solidFill>
                <a:ea typeface="ＭＳ Ｐゴシック" pitchFamily="34" charset="-128"/>
              </a:rPr>
              <a:t>2016 - 2017 </a:t>
            </a:r>
            <a:r>
              <a:rPr lang="en-US" sz="2400" dirty="0" smtClean="0">
                <a:solidFill>
                  <a:srgbClr val="7030A0"/>
                </a:solidFill>
                <a:ea typeface="ＭＳ Ｐゴシック" pitchFamily="34" charset="-128"/>
              </a:rPr>
              <a:t> Board </a:t>
            </a:r>
            <a:r>
              <a:rPr lang="en-US" sz="2400" dirty="0" smtClean="0">
                <a:solidFill>
                  <a:srgbClr val="7030A0"/>
                </a:solidFill>
                <a:ea typeface="ＭＳ Ｐゴシック" pitchFamily="34" charset="-128"/>
              </a:rPr>
              <a:t>of </a:t>
            </a:r>
            <a:r>
              <a:rPr lang="en-US" sz="2400" dirty="0" smtClean="0">
                <a:solidFill>
                  <a:srgbClr val="7030A0"/>
                </a:solidFill>
                <a:ea typeface="ＭＳ Ｐゴシック" pitchFamily="34" charset="-128"/>
              </a:rPr>
              <a:t>Directors Slate</a:t>
            </a:r>
            <a:endParaRPr lang="en-US" sz="2400" dirty="0" smtClean="0">
              <a:solidFill>
                <a:srgbClr val="7030A0"/>
              </a:solidFill>
            </a:endParaRPr>
          </a:p>
          <a:p>
            <a:endParaRPr lang="en-US" dirty="0"/>
          </a:p>
        </p:txBody>
      </p:sp>
      <p:sp>
        <p:nvSpPr>
          <p:cNvPr id="11" name="Title 1"/>
          <p:cNvSpPr>
            <a:spLocks noGrp="1"/>
          </p:cNvSpPr>
          <p:nvPr>
            <p:ph type="title"/>
          </p:nvPr>
        </p:nvSpPr>
        <p:spPr>
          <a:xfrm>
            <a:off x="990599" y="152400"/>
            <a:ext cx="7713969" cy="762000"/>
          </a:xfrm>
        </p:spPr>
        <p:txBody>
          <a:bodyPr/>
          <a:lstStyle/>
          <a:p>
            <a:r>
              <a:rPr lang="en-US" dirty="0" smtClean="0"/>
              <a:t>ISAP: Alive and Well</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389127117"/>
              </p:ext>
            </p:extLst>
          </p:nvPr>
        </p:nvGraphicFramePr>
        <p:xfrm>
          <a:off x="2438400" y="1981200"/>
          <a:ext cx="3378200" cy="1190625"/>
        </p:xfrm>
        <a:graphic>
          <a:graphicData uri="http://schemas.openxmlformats.org/drawingml/2006/table">
            <a:tbl>
              <a:tblPr>
                <a:tableStyleId>{5C22544A-7EE6-4342-B048-85BDC9FD1C3A}</a:tableStyleId>
              </a:tblPr>
              <a:tblGrid>
                <a:gridCol w="1422400"/>
                <a:gridCol w="1955800"/>
              </a:tblGrid>
              <a:tr h="238125">
                <a:tc>
                  <a:txBody>
                    <a:bodyPr/>
                    <a:lstStyle/>
                    <a:p>
                      <a:pPr algn="l" fontAlgn="b"/>
                      <a:r>
                        <a:rPr lang="en-US" sz="1400" u="none" strike="noStrike" dirty="0">
                          <a:effectLst/>
                        </a:rPr>
                        <a:t>President</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Mohamed Naguib, MD</a:t>
                      </a:r>
                      <a:endParaRPr lang="en-US" sz="1400" b="0" i="0" u="none" strike="noStrike">
                        <a:solidFill>
                          <a:srgbClr val="000000"/>
                        </a:solidFill>
                        <a:effectLst/>
                        <a:latin typeface="Calibri" panose="020F0502020204030204" pitchFamily="34" charset="0"/>
                      </a:endParaRPr>
                    </a:p>
                  </a:txBody>
                  <a:tcPr marL="9525" marR="9525" marT="9525" marB="0" anchor="b"/>
                </a:tc>
              </a:tr>
              <a:tr h="238125">
                <a:tc>
                  <a:txBody>
                    <a:bodyPr/>
                    <a:lstStyle/>
                    <a:p>
                      <a:pPr algn="l" fontAlgn="b"/>
                      <a:r>
                        <a:rPr lang="en-US" sz="1400" u="none" strike="noStrike">
                          <a:effectLst/>
                        </a:rPr>
                        <a:t>President-Elect</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dirty="0">
                          <a:effectLst/>
                        </a:rPr>
                        <a:t>David Drover, MD</a:t>
                      </a:r>
                      <a:endParaRPr lang="en-US" sz="1400" b="0" i="0" u="none" strike="noStrike" dirty="0">
                        <a:solidFill>
                          <a:srgbClr val="000000"/>
                        </a:solidFill>
                        <a:effectLst/>
                        <a:latin typeface="Calibri" panose="020F0502020204030204" pitchFamily="34" charset="0"/>
                      </a:endParaRPr>
                    </a:p>
                  </a:txBody>
                  <a:tcPr marL="9525" marR="9525" marT="9525" marB="0" anchor="b"/>
                </a:tc>
              </a:tr>
              <a:tr h="238125">
                <a:tc>
                  <a:txBody>
                    <a:bodyPr/>
                    <a:lstStyle/>
                    <a:p>
                      <a:pPr algn="l" fontAlgn="b"/>
                      <a:r>
                        <a:rPr lang="en-US" sz="1400" u="none" strike="noStrike">
                          <a:effectLst/>
                        </a:rPr>
                        <a:t>Vice President</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dirty="0">
                          <a:effectLst/>
                        </a:rPr>
                        <a:t>Peter </a:t>
                      </a:r>
                      <a:r>
                        <a:rPr lang="en-US" sz="1400" u="none" strike="noStrike" dirty="0" err="1">
                          <a:effectLst/>
                        </a:rPr>
                        <a:t>Nagale</a:t>
                      </a:r>
                      <a:r>
                        <a:rPr lang="en-US" sz="1400" u="none" strike="noStrike" dirty="0">
                          <a:effectLst/>
                        </a:rPr>
                        <a:t>, MD, MSc</a:t>
                      </a:r>
                      <a:endParaRPr lang="en-US" sz="1400" b="0" i="0" u="none" strike="noStrike" dirty="0">
                        <a:solidFill>
                          <a:srgbClr val="000000"/>
                        </a:solidFill>
                        <a:effectLst/>
                        <a:latin typeface="Calibri" panose="020F0502020204030204" pitchFamily="34" charset="0"/>
                      </a:endParaRPr>
                    </a:p>
                  </a:txBody>
                  <a:tcPr marL="9525" marR="9525" marT="9525" marB="0" anchor="b"/>
                </a:tc>
              </a:tr>
              <a:tr h="238125">
                <a:tc>
                  <a:txBody>
                    <a:bodyPr/>
                    <a:lstStyle/>
                    <a:p>
                      <a:pPr algn="l" fontAlgn="b"/>
                      <a:r>
                        <a:rPr lang="en-US" sz="1400" u="none" strike="noStrike">
                          <a:effectLst/>
                        </a:rPr>
                        <a:t>Secretary</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Konrad Meissner, MD</a:t>
                      </a:r>
                      <a:endParaRPr lang="en-US" sz="1400" b="0" i="0" u="none" strike="noStrike">
                        <a:solidFill>
                          <a:srgbClr val="000000"/>
                        </a:solidFill>
                        <a:effectLst/>
                        <a:latin typeface="Calibri" panose="020F0502020204030204" pitchFamily="34" charset="0"/>
                      </a:endParaRPr>
                    </a:p>
                  </a:txBody>
                  <a:tcPr marL="9525" marR="9525" marT="9525" marB="0" anchor="b"/>
                </a:tc>
              </a:tr>
              <a:tr h="238125">
                <a:tc>
                  <a:txBody>
                    <a:bodyPr/>
                    <a:lstStyle/>
                    <a:p>
                      <a:pPr algn="l" fontAlgn="b"/>
                      <a:r>
                        <a:rPr lang="en-US" sz="1400" u="none" strike="noStrike">
                          <a:effectLst/>
                        </a:rPr>
                        <a:t>Treasurer</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dirty="0">
                          <a:effectLst/>
                        </a:rPr>
                        <a:t>Mark Dershwitz, MD, PhD</a:t>
                      </a:r>
                      <a:endParaRPr lang="en-US" sz="1400" b="0" i="0" u="none" strike="noStrike" dirty="0">
                        <a:solidFill>
                          <a:srgbClr val="000000"/>
                        </a:solidFill>
                        <a:effectLst/>
                        <a:latin typeface="Calibri" panose="020F0502020204030204" pitchFamily="34" charset="0"/>
                      </a:endParaRPr>
                    </a:p>
                  </a:txBody>
                  <a:tcPr marL="9525" marR="9525" marT="9525" marB="0" anchor="b"/>
                </a:tc>
              </a:tr>
            </a:tbl>
          </a:graphicData>
        </a:graphic>
      </p:graphicFrame>
      <p:sp>
        <p:nvSpPr>
          <p:cNvPr id="12" name="Text Placeholder 3"/>
          <p:cNvSpPr txBox="1">
            <a:spLocks/>
          </p:cNvSpPr>
          <p:nvPr/>
        </p:nvSpPr>
        <p:spPr>
          <a:xfrm>
            <a:off x="1219200" y="1592843"/>
            <a:ext cx="6854952" cy="381000"/>
          </a:xfrm>
          <a:prstGeom prst="rect">
            <a:avLst/>
          </a:prstGeom>
        </p:spPr>
        <p:txBody>
          <a:bodyPr vert="horz" lIns="0" tIns="0" rIns="91440" bIns="45720" rtlCol="0">
            <a:noAutofit/>
          </a:bodyPr>
          <a:lstStyle>
            <a:lvl1pPr marL="0" indent="0" algn="l" defTabSz="914400" rtl="0" eaLnBrk="1" latinLnBrk="0" hangingPunct="1">
              <a:lnSpc>
                <a:spcPct val="85000"/>
              </a:lnSpc>
              <a:spcBef>
                <a:spcPts val="0"/>
              </a:spcBef>
              <a:buClr>
                <a:schemeClr val="accent1"/>
              </a:buClr>
              <a:buFont typeface="Arial" pitchFamily="34" charset="0"/>
              <a:buNone/>
              <a:defRPr sz="2000" kern="1200" spc="-80" baseline="0">
                <a:solidFill>
                  <a:schemeClr val="accent2"/>
                </a:solidFill>
                <a:latin typeface="+mn-lt"/>
                <a:ea typeface="+mn-ea"/>
                <a:cs typeface="+mn-cs"/>
              </a:defRPr>
            </a:lvl1pPr>
            <a:lvl2pPr marL="206375" indent="0" algn="l" defTabSz="914400" rtl="0" eaLnBrk="1" latinLnBrk="0" hangingPunct="1">
              <a:spcBef>
                <a:spcPct val="20000"/>
              </a:spcBef>
              <a:buClr>
                <a:srgbClr val="605F62"/>
              </a:buClr>
              <a:buFont typeface="Symbol" pitchFamily="18" charset="2"/>
              <a:buNone/>
              <a:defRPr sz="1850" kern="1200" spc="-50" baseline="0">
                <a:solidFill>
                  <a:schemeClr val="tx1"/>
                </a:solidFill>
                <a:latin typeface="+mn-lt"/>
                <a:ea typeface="+mn-ea"/>
                <a:cs typeface="+mn-cs"/>
              </a:defRPr>
            </a:lvl2pPr>
            <a:lvl3pPr marL="457200" indent="0" algn="l" defTabSz="914400" rtl="0" eaLnBrk="1" latinLnBrk="0" hangingPunct="1">
              <a:spcBef>
                <a:spcPct val="20000"/>
              </a:spcBef>
              <a:buClr>
                <a:srgbClr val="605F62"/>
              </a:buClr>
              <a:buFont typeface="Arial" pitchFamily="34" charset="0"/>
              <a:buNone/>
              <a:defRPr sz="1400" kern="1200" spc="-50" baseline="0">
                <a:solidFill>
                  <a:schemeClr val="tx1"/>
                </a:solidFill>
                <a:latin typeface="+mn-lt"/>
                <a:ea typeface="+mn-ea"/>
                <a:cs typeface="+mn-cs"/>
              </a:defRPr>
            </a:lvl3pPr>
            <a:lvl4pPr marL="631825" indent="0" algn="l" defTabSz="914400" rtl="0" eaLnBrk="1" latinLnBrk="0" hangingPunct="1">
              <a:spcBef>
                <a:spcPct val="20000"/>
              </a:spcBef>
              <a:buClr>
                <a:srgbClr val="605F62"/>
              </a:buClr>
              <a:buFont typeface="Arial" pitchFamily="34" charset="0"/>
              <a:buNone/>
              <a:defRPr sz="1400" kern="1200" spc="-50" baseline="0">
                <a:solidFill>
                  <a:schemeClr val="tx1"/>
                </a:solidFill>
                <a:latin typeface="+mn-lt"/>
                <a:ea typeface="+mn-ea"/>
                <a:cs typeface="+mn-cs"/>
              </a:defRPr>
            </a:lvl4pPr>
            <a:lvl5pPr marL="804862" indent="0" algn="l" defTabSz="914400" rtl="0" eaLnBrk="1" latinLnBrk="0" hangingPunct="1">
              <a:spcBef>
                <a:spcPct val="20000"/>
              </a:spcBef>
              <a:buClr>
                <a:srgbClr val="605F62"/>
              </a:buClr>
              <a:buFont typeface="Arial" pitchFamily="34" charset="0"/>
              <a:buNone/>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solidFill>
                  <a:srgbClr val="7030A0"/>
                </a:solidFill>
                <a:ea typeface="ＭＳ Ｐゴシック" pitchFamily="34" charset="-128"/>
              </a:rPr>
              <a:t>Officers</a:t>
            </a:r>
            <a:endParaRPr lang="en-US" sz="2400" dirty="0" smtClean="0">
              <a:solidFill>
                <a:srgbClr val="7030A0"/>
              </a:solidFill>
            </a:endParaRPr>
          </a:p>
          <a:p>
            <a:endParaRPr lang="en-US" dirty="0"/>
          </a:p>
        </p:txBody>
      </p:sp>
      <p:sp>
        <p:nvSpPr>
          <p:cNvPr id="14" name="Text Placeholder 3"/>
          <p:cNvSpPr txBox="1">
            <a:spLocks/>
          </p:cNvSpPr>
          <p:nvPr/>
        </p:nvSpPr>
        <p:spPr>
          <a:xfrm>
            <a:off x="1222353" y="3581400"/>
            <a:ext cx="6854952" cy="381000"/>
          </a:xfrm>
          <a:prstGeom prst="rect">
            <a:avLst/>
          </a:prstGeom>
        </p:spPr>
        <p:txBody>
          <a:bodyPr vert="horz" lIns="0" tIns="0" rIns="91440" bIns="45720" rtlCol="0">
            <a:noAutofit/>
          </a:bodyPr>
          <a:lstStyle>
            <a:lvl1pPr marL="0" indent="0" algn="l" defTabSz="914400" rtl="0" eaLnBrk="1" latinLnBrk="0" hangingPunct="1">
              <a:lnSpc>
                <a:spcPct val="85000"/>
              </a:lnSpc>
              <a:spcBef>
                <a:spcPts val="0"/>
              </a:spcBef>
              <a:buClr>
                <a:schemeClr val="accent1"/>
              </a:buClr>
              <a:buFont typeface="Arial" pitchFamily="34" charset="0"/>
              <a:buNone/>
              <a:defRPr sz="2000" kern="1200" spc="-80" baseline="0">
                <a:solidFill>
                  <a:schemeClr val="accent2"/>
                </a:solidFill>
                <a:latin typeface="+mn-lt"/>
                <a:ea typeface="+mn-ea"/>
                <a:cs typeface="+mn-cs"/>
              </a:defRPr>
            </a:lvl1pPr>
            <a:lvl2pPr marL="206375" indent="0" algn="l" defTabSz="914400" rtl="0" eaLnBrk="1" latinLnBrk="0" hangingPunct="1">
              <a:spcBef>
                <a:spcPct val="20000"/>
              </a:spcBef>
              <a:buClr>
                <a:srgbClr val="605F62"/>
              </a:buClr>
              <a:buFont typeface="Symbol" pitchFamily="18" charset="2"/>
              <a:buNone/>
              <a:defRPr sz="1850" kern="1200" spc="-50" baseline="0">
                <a:solidFill>
                  <a:schemeClr val="tx1"/>
                </a:solidFill>
                <a:latin typeface="+mn-lt"/>
                <a:ea typeface="+mn-ea"/>
                <a:cs typeface="+mn-cs"/>
              </a:defRPr>
            </a:lvl2pPr>
            <a:lvl3pPr marL="457200" indent="0" algn="l" defTabSz="914400" rtl="0" eaLnBrk="1" latinLnBrk="0" hangingPunct="1">
              <a:spcBef>
                <a:spcPct val="20000"/>
              </a:spcBef>
              <a:buClr>
                <a:srgbClr val="605F62"/>
              </a:buClr>
              <a:buFont typeface="Arial" pitchFamily="34" charset="0"/>
              <a:buNone/>
              <a:defRPr sz="1400" kern="1200" spc="-50" baseline="0">
                <a:solidFill>
                  <a:schemeClr val="tx1"/>
                </a:solidFill>
                <a:latin typeface="+mn-lt"/>
                <a:ea typeface="+mn-ea"/>
                <a:cs typeface="+mn-cs"/>
              </a:defRPr>
            </a:lvl3pPr>
            <a:lvl4pPr marL="631825" indent="0" algn="l" defTabSz="914400" rtl="0" eaLnBrk="1" latinLnBrk="0" hangingPunct="1">
              <a:spcBef>
                <a:spcPct val="20000"/>
              </a:spcBef>
              <a:buClr>
                <a:srgbClr val="605F62"/>
              </a:buClr>
              <a:buFont typeface="Arial" pitchFamily="34" charset="0"/>
              <a:buNone/>
              <a:defRPr sz="1400" kern="1200" spc="-50" baseline="0">
                <a:solidFill>
                  <a:schemeClr val="tx1"/>
                </a:solidFill>
                <a:latin typeface="+mn-lt"/>
                <a:ea typeface="+mn-ea"/>
                <a:cs typeface="+mn-cs"/>
              </a:defRPr>
            </a:lvl4pPr>
            <a:lvl5pPr marL="804862" indent="0" algn="l" defTabSz="914400" rtl="0" eaLnBrk="1" latinLnBrk="0" hangingPunct="1">
              <a:spcBef>
                <a:spcPct val="20000"/>
              </a:spcBef>
              <a:buClr>
                <a:srgbClr val="605F62"/>
              </a:buClr>
              <a:buFont typeface="Arial" pitchFamily="34" charset="0"/>
              <a:buNone/>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solidFill>
                  <a:srgbClr val="7030A0"/>
                </a:solidFill>
                <a:ea typeface="ＭＳ Ｐゴシック" pitchFamily="34" charset="-128"/>
              </a:rPr>
              <a:t>Directors</a:t>
            </a:r>
            <a:endParaRPr lang="en-US" sz="2400" dirty="0" smtClean="0">
              <a:solidFill>
                <a:srgbClr val="7030A0"/>
              </a:solidFill>
            </a:endParaRPr>
          </a:p>
          <a:p>
            <a:endParaRPr lang="en-US" dirty="0"/>
          </a:p>
        </p:txBody>
      </p:sp>
      <p:graphicFrame>
        <p:nvGraphicFramePr>
          <p:cNvPr id="15" name="Table 14"/>
          <p:cNvGraphicFramePr>
            <a:graphicFrameLocks noGrp="1"/>
          </p:cNvGraphicFramePr>
          <p:nvPr>
            <p:extLst>
              <p:ext uri="{D42A27DB-BD31-4B8C-83A1-F6EECF244321}">
                <p14:modId xmlns:p14="http://schemas.microsoft.com/office/powerpoint/2010/main" val="1878607283"/>
              </p:ext>
            </p:extLst>
          </p:nvPr>
        </p:nvGraphicFramePr>
        <p:xfrm>
          <a:off x="2438400" y="3886200"/>
          <a:ext cx="2921000" cy="1905000"/>
        </p:xfrm>
        <a:graphic>
          <a:graphicData uri="http://schemas.openxmlformats.org/drawingml/2006/table">
            <a:tbl>
              <a:tblPr>
                <a:tableStyleId>{5C22544A-7EE6-4342-B048-85BDC9FD1C3A}</a:tableStyleId>
              </a:tblPr>
              <a:tblGrid>
                <a:gridCol w="1955800"/>
                <a:gridCol w="965200"/>
              </a:tblGrid>
              <a:tr h="238125">
                <a:tc>
                  <a:txBody>
                    <a:bodyPr/>
                    <a:lstStyle/>
                    <a:p>
                      <a:pPr algn="l" fontAlgn="b"/>
                      <a:r>
                        <a:rPr lang="en-US" sz="1400" u="none" strike="noStrike" dirty="0">
                          <a:effectLst/>
                        </a:rPr>
                        <a:t>Hugo Vereeke, MD, PhD</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tc>
              </a:tr>
              <a:tr h="238125">
                <a:tc>
                  <a:txBody>
                    <a:bodyPr/>
                    <a:lstStyle/>
                    <a:p>
                      <a:pPr algn="l" fontAlgn="b"/>
                      <a:r>
                        <a:rPr lang="en-US" sz="1400" u="none" strike="noStrike">
                          <a:effectLst/>
                        </a:rPr>
                        <a:t>Michael Avram, PhD</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tc>
              </a:tr>
              <a:tr h="238125">
                <a:tc>
                  <a:txBody>
                    <a:bodyPr/>
                    <a:lstStyle/>
                    <a:p>
                      <a:pPr algn="l" fontAlgn="b"/>
                      <a:r>
                        <a:rPr lang="en-US" sz="1400" u="none" strike="noStrike" dirty="0">
                          <a:effectLst/>
                        </a:rPr>
                        <a:t>Stuart Foreman, MD, PhD</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tc>
              </a:tr>
              <a:tr h="238125">
                <a:tc>
                  <a:txBody>
                    <a:bodyPr/>
                    <a:lstStyle/>
                    <a:p>
                      <a:pPr algn="l" fontAlgn="b"/>
                      <a:r>
                        <a:rPr lang="en-US" sz="1400" u="none" strike="noStrike">
                          <a:effectLst/>
                        </a:rPr>
                        <a:t>Hesham Elsharkawy, MD</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b="0" i="0" u="none" strike="noStrike" dirty="0" smtClean="0">
                          <a:solidFill>
                            <a:srgbClr val="000000"/>
                          </a:solidFill>
                          <a:effectLst/>
                          <a:latin typeface="Calibri" panose="020F0502020204030204" pitchFamily="34" charset="0"/>
                        </a:rPr>
                        <a:t>Nominated</a:t>
                      </a:r>
                      <a:endParaRPr lang="en-US" sz="1400" b="0" i="0" u="none" strike="noStrike" dirty="0">
                        <a:solidFill>
                          <a:srgbClr val="000000"/>
                        </a:solidFill>
                        <a:effectLst/>
                        <a:latin typeface="Calibri" panose="020F0502020204030204" pitchFamily="34" charset="0"/>
                      </a:endParaRPr>
                    </a:p>
                  </a:txBody>
                  <a:tcPr marL="9525" marR="9525" marT="9525" marB="0" anchor="b"/>
                </a:tc>
              </a:tr>
              <a:tr h="238125">
                <a:tc>
                  <a:txBody>
                    <a:bodyPr/>
                    <a:lstStyle/>
                    <a:p>
                      <a:pPr algn="l" fontAlgn="b"/>
                      <a:r>
                        <a:rPr lang="en-US" sz="1400" u="none" strike="noStrike">
                          <a:effectLst/>
                        </a:rPr>
                        <a:t>Joseph Foss, MD</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b="0" i="0" u="none" strike="noStrike" dirty="0" smtClean="0">
                          <a:solidFill>
                            <a:srgbClr val="000000"/>
                          </a:solidFill>
                          <a:effectLst/>
                          <a:latin typeface="Calibri" panose="020F0502020204030204" pitchFamily="34" charset="0"/>
                        </a:rPr>
                        <a:t>Nominated</a:t>
                      </a:r>
                      <a:endParaRPr lang="en-US" sz="1400" b="0" i="0" u="none" strike="noStrike" dirty="0">
                        <a:solidFill>
                          <a:srgbClr val="000000"/>
                        </a:solidFill>
                        <a:effectLst/>
                        <a:latin typeface="Calibri" panose="020F0502020204030204" pitchFamily="34" charset="0"/>
                      </a:endParaRPr>
                    </a:p>
                  </a:txBody>
                  <a:tcPr marL="9525" marR="9525" marT="9525" marB="0" anchor="b"/>
                </a:tc>
              </a:tr>
              <a:tr h="238125">
                <a:tc>
                  <a:txBody>
                    <a:bodyPr/>
                    <a:lstStyle/>
                    <a:p>
                      <a:pPr algn="l" fontAlgn="b"/>
                      <a:r>
                        <a:rPr lang="en-US" sz="1400" u="none" strike="noStrike">
                          <a:effectLst/>
                        </a:rPr>
                        <a:t>Donald Mathews, MD</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b="0" i="0" u="none" strike="noStrike" dirty="0" smtClean="0">
                          <a:solidFill>
                            <a:srgbClr val="000000"/>
                          </a:solidFill>
                          <a:effectLst/>
                          <a:latin typeface="Calibri" panose="020F0502020204030204" pitchFamily="34" charset="0"/>
                        </a:rPr>
                        <a:t>Nominated</a:t>
                      </a:r>
                      <a:endParaRPr lang="en-US" sz="1400" b="0" i="0" u="none" strike="noStrike" dirty="0">
                        <a:solidFill>
                          <a:srgbClr val="000000"/>
                        </a:solidFill>
                        <a:effectLst/>
                        <a:latin typeface="Calibri" panose="020F0502020204030204" pitchFamily="34" charset="0"/>
                      </a:endParaRPr>
                    </a:p>
                  </a:txBody>
                  <a:tcPr marL="9525" marR="9525" marT="9525" marB="0" anchor="b"/>
                </a:tc>
              </a:tr>
              <a:tr h="238125">
                <a:tc>
                  <a:txBody>
                    <a:bodyPr/>
                    <a:lstStyle/>
                    <a:p>
                      <a:pPr algn="l" fontAlgn="b"/>
                      <a:r>
                        <a:rPr lang="en-US" sz="1400" u="none" strike="noStrike">
                          <a:effectLst/>
                        </a:rPr>
                        <a:t>Michel Struys, MD, PhD</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Webmaster</a:t>
                      </a:r>
                      <a:endParaRPr lang="en-US" sz="1400" b="0" i="0" u="none" strike="noStrike">
                        <a:solidFill>
                          <a:srgbClr val="000000"/>
                        </a:solidFill>
                        <a:effectLst/>
                        <a:latin typeface="Calibri" panose="020F0502020204030204" pitchFamily="34" charset="0"/>
                      </a:endParaRPr>
                    </a:p>
                  </a:txBody>
                  <a:tcPr marL="9525" marR="9525" marT="9525" marB="0" anchor="b"/>
                </a:tc>
              </a:tr>
              <a:tr h="238125">
                <a:tc>
                  <a:txBody>
                    <a:bodyPr/>
                    <a:lstStyle/>
                    <a:p>
                      <a:pPr algn="l" fontAlgn="b"/>
                      <a:r>
                        <a:rPr lang="en-US" sz="1400" u="none" strike="noStrike">
                          <a:effectLst/>
                        </a:rPr>
                        <a:t>Tom Krejcie, MD</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dirty="0">
                          <a:effectLst/>
                        </a:rPr>
                        <a:t>Historian</a:t>
                      </a:r>
                      <a:endParaRPr lang="en-US" sz="1400" b="0" i="0" u="none" strike="noStrike" dirty="0">
                        <a:solidFill>
                          <a:srgbClr val="000000"/>
                        </a:solidFill>
                        <a:effectLst/>
                        <a:latin typeface="Calibri" panose="020F0502020204030204" pitchFamily="34" charset="0"/>
                      </a:endParaRPr>
                    </a:p>
                  </a:txBody>
                  <a:tcPr marL="9525" marR="9525" marT="9525" marB="0" anchor="b"/>
                </a:tc>
              </a:tr>
            </a:tbl>
          </a:graphicData>
        </a:graphic>
      </p:graphicFrame>
    </p:spTree>
    <p:extLst>
      <p:ext uri="{BB962C8B-B14F-4D97-AF65-F5344CB8AC3E}">
        <p14:creationId xmlns:p14="http://schemas.microsoft.com/office/powerpoint/2010/main" val="29986642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8624" y="381000"/>
            <a:ext cx="8006279" cy="3903542"/>
          </a:xfrm>
        </p:spPr>
        <p:txBody>
          <a:bodyPr/>
          <a:lstStyle/>
          <a:p>
            <a:pPr algn="ctr"/>
            <a:r>
              <a:rPr lang="en-US" dirty="0" smtClean="0">
                <a:latin typeface="Script MT Bold" panose="03040602040607080904" pitchFamily="66" charset="0"/>
              </a:rPr>
              <a:t/>
            </a:r>
            <a:br>
              <a:rPr lang="en-US" dirty="0" smtClean="0">
                <a:latin typeface="Script MT Bold" panose="03040602040607080904" pitchFamily="66" charset="0"/>
              </a:rPr>
            </a:br>
            <a:r>
              <a:rPr lang="en-US" dirty="0" smtClean="0">
                <a:latin typeface="Script MT Bold" panose="03040602040607080904" pitchFamily="66" charset="0"/>
              </a:rPr>
              <a:t>Acknowledgements:</a:t>
            </a:r>
            <a:br>
              <a:rPr lang="en-US" dirty="0" smtClean="0">
                <a:latin typeface="Script MT Bold" panose="03040602040607080904" pitchFamily="66" charset="0"/>
              </a:rPr>
            </a:br>
            <a:r>
              <a:rPr lang="en-US" sz="6000" dirty="0" smtClean="0">
                <a:latin typeface="Arial Rounded MT Bold" panose="020F0704030504030204" pitchFamily="34" charset="0"/>
              </a:rPr>
              <a:t>Peter Sebel</a:t>
            </a:r>
            <a:br>
              <a:rPr lang="en-US" sz="6000" dirty="0" smtClean="0">
                <a:latin typeface="Arial Rounded MT Bold" panose="020F0704030504030204" pitchFamily="34" charset="0"/>
              </a:rPr>
            </a:br>
            <a:r>
              <a:rPr lang="en-US" sz="6000" dirty="0" smtClean="0">
                <a:latin typeface="Arial Rounded MT Bold" panose="020F0704030504030204" pitchFamily="34" charset="0"/>
              </a:rPr>
              <a:t>Ken Tuman</a:t>
            </a:r>
            <a:br>
              <a:rPr lang="en-US" sz="6000" dirty="0" smtClean="0">
                <a:latin typeface="Arial Rounded MT Bold" panose="020F0704030504030204" pitchFamily="34" charset="0"/>
              </a:rPr>
            </a:br>
            <a:r>
              <a:rPr lang="en-US" sz="6000" dirty="0" smtClean="0">
                <a:latin typeface="Arial Rounded MT Bold" panose="020F0704030504030204" pitchFamily="34" charset="0"/>
              </a:rPr>
              <a:t>Jane Svinicki</a:t>
            </a:r>
            <a:endParaRPr lang="en-US" sz="6000" dirty="0">
              <a:latin typeface="Arial Rounded MT Bold" panose="020F0704030504030204" pitchFamily="34" charset="0"/>
            </a:endParaRPr>
          </a:p>
        </p:txBody>
      </p:sp>
      <p:sp>
        <p:nvSpPr>
          <p:cNvPr id="4" name="TextBox 3"/>
          <p:cNvSpPr txBox="1"/>
          <p:nvPr/>
        </p:nvSpPr>
        <p:spPr>
          <a:xfrm>
            <a:off x="914400" y="4572000"/>
            <a:ext cx="1905000" cy="1676400"/>
          </a:xfrm>
          <a:prstGeom prst="rect">
            <a:avLst/>
          </a:prstGeom>
          <a:noFill/>
        </p:spPr>
        <p:txBody>
          <a:bodyPr wrap="square" lIns="0" tIns="0" rIns="0" bIns="0" rtlCol="0">
            <a:noAutofit/>
          </a:bodyPr>
          <a:lstStyle/>
          <a:p>
            <a:pPr>
              <a:lnSpc>
                <a:spcPct val="90000"/>
              </a:lnSpc>
              <a:spcBef>
                <a:spcPts val="600"/>
              </a:spcBef>
            </a:pPr>
            <a:endParaRPr lang="en-US" sz="1850" spc="-50" dirty="0"/>
          </a:p>
        </p:txBody>
      </p:sp>
      <p:sp>
        <p:nvSpPr>
          <p:cNvPr id="6" name="Rectangle 5"/>
          <p:cNvSpPr/>
          <p:nvPr/>
        </p:nvSpPr>
        <p:spPr>
          <a:xfrm>
            <a:off x="3352800" y="4219247"/>
            <a:ext cx="2438400" cy="2209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4257347"/>
            <a:ext cx="2133599" cy="2133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3745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8624" y="381000"/>
            <a:ext cx="8006279" cy="3903542"/>
          </a:xfrm>
        </p:spPr>
        <p:txBody>
          <a:bodyPr/>
          <a:lstStyle/>
          <a:p>
            <a:pPr algn="ctr"/>
            <a:r>
              <a:rPr lang="en-US" dirty="0" smtClean="0">
                <a:latin typeface="Script MT Bold" panose="03040602040607080904" pitchFamily="66" charset="0"/>
              </a:rPr>
              <a:t>Thank You</a:t>
            </a:r>
            <a:r>
              <a:rPr lang="en-US" dirty="0" smtClean="0"/>
              <a:t/>
            </a:r>
            <a:br>
              <a:rPr lang="en-US" dirty="0" smtClean="0"/>
            </a:br>
            <a:r>
              <a:rPr lang="en-US" dirty="0" smtClean="0"/>
              <a:t>and Welcome to the</a:t>
            </a:r>
            <a:br>
              <a:rPr lang="en-US" dirty="0" smtClean="0"/>
            </a:br>
            <a:r>
              <a:rPr lang="en-US" dirty="0" smtClean="0"/>
              <a:t>25</a:t>
            </a:r>
            <a:r>
              <a:rPr lang="en-US" baseline="30000" dirty="0" smtClean="0"/>
              <a:t>th</a:t>
            </a:r>
            <a:r>
              <a:rPr lang="en-US" dirty="0" smtClean="0"/>
              <a:t> (Silver Anniversary) </a:t>
            </a:r>
            <a:br>
              <a:rPr lang="en-US" dirty="0" smtClean="0"/>
            </a:br>
            <a:r>
              <a:rPr lang="en-US" dirty="0" smtClean="0"/>
              <a:t>Annual ISAP Meeting</a:t>
            </a:r>
            <a:endParaRPr lang="en-US" dirty="0"/>
          </a:p>
        </p:txBody>
      </p:sp>
      <p:sp>
        <p:nvSpPr>
          <p:cNvPr id="4" name="TextBox 3"/>
          <p:cNvSpPr txBox="1"/>
          <p:nvPr/>
        </p:nvSpPr>
        <p:spPr>
          <a:xfrm>
            <a:off x="914400" y="4572000"/>
            <a:ext cx="1905000" cy="1676400"/>
          </a:xfrm>
          <a:prstGeom prst="rect">
            <a:avLst/>
          </a:prstGeom>
          <a:noFill/>
        </p:spPr>
        <p:txBody>
          <a:bodyPr wrap="square" lIns="0" tIns="0" rIns="0" bIns="0" rtlCol="0">
            <a:noAutofit/>
          </a:bodyPr>
          <a:lstStyle/>
          <a:p>
            <a:pPr>
              <a:lnSpc>
                <a:spcPct val="90000"/>
              </a:lnSpc>
              <a:spcBef>
                <a:spcPts val="600"/>
              </a:spcBef>
            </a:pPr>
            <a:endParaRPr lang="en-US" sz="1850" spc="-50" dirty="0"/>
          </a:p>
        </p:txBody>
      </p:sp>
      <p:sp>
        <p:nvSpPr>
          <p:cNvPr id="6" name="Rectangle 5"/>
          <p:cNvSpPr/>
          <p:nvPr/>
        </p:nvSpPr>
        <p:spPr>
          <a:xfrm>
            <a:off x="3352800" y="4219247"/>
            <a:ext cx="2438400" cy="2209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4257347"/>
            <a:ext cx="2133599" cy="2133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4090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95400"/>
            <a:ext cx="8534400" cy="4876800"/>
          </a:xfrm>
        </p:spPr>
        <p:txBody>
          <a:bodyPr/>
          <a:lstStyle/>
          <a:p>
            <a:pPr marL="0" indent="0">
              <a:spcBef>
                <a:spcPts val="0"/>
              </a:spcBef>
              <a:buClr>
                <a:srgbClr val="7030A0"/>
              </a:buClr>
              <a:buSzPct val="125000"/>
              <a:buNone/>
            </a:pPr>
            <a:r>
              <a:rPr lang="en-US" sz="2000" dirty="0" smtClean="0"/>
              <a:t>Anesthesiologist are, at least in part, responsible for the concepts of:</a:t>
            </a:r>
          </a:p>
          <a:p>
            <a:pPr>
              <a:spcBef>
                <a:spcPts val="0"/>
              </a:spcBef>
              <a:buClr>
                <a:srgbClr val="7030A0"/>
              </a:buClr>
              <a:buSzPct val="125000"/>
            </a:pPr>
            <a:endParaRPr lang="en-US" sz="1000" dirty="0" smtClean="0"/>
          </a:p>
          <a:p>
            <a:pPr>
              <a:spcBef>
                <a:spcPts val="0"/>
              </a:spcBef>
              <a:buClr>
                <a:srgbClr val="7030A0"/>
              </a:buClr>
              <a:buSzPct val="125000"/>
            </a:pPr>
            <a:r>
              <a:rPr lang="en-US" sz="2000" dirty="0" smtClean="0"/>
              <a:t>PK-PD Modelling</a:t>
            </a:r>
          </a:p>
          <a:p>
            <a:pPr lvl="1">
              <a:spcBef>
                <a:spcPts val="0"/>
              </a:spcBef>
              <a:buClr>
                <a:srgbClr val="7030A0"/>
              </a:buClr>
              <a:buSzPct val="125000"/>
            </a:pPr>
            <a:r>
              <a:rPr lang="en-US" sz="2000" dirty="0" smtClean="0"/>
              <a:t>Effect Compartment or </a:t>
            </a:r>
            <a:r>
              <a:rPr lang="en-US" sz="2000" dirty="0"/>
              <a:t>B</a:t>
            </a:r>
            <a:r>
              <a:rPr lang="en-US" sz="2000" dirty="0" smtClean="0"/>
              <a:t>iophase</a:t>
            </a:r>
            <a:endParaRPr lang="en-US" sz="2000" dirty="0"/>
          </a:p>
          <a:p>
            <a:pPr lvl="1">
              <a:spcBef>
                <a:spcPts val="0"/>
              </a:spcBef>
              <a:buClr>
                <a:srgbClr val="7030A0"/>
              </a:buClr>
              <a:buSzPct val="125000"/>
            </a:pPr>
            <a:r>
              <a:rPr lang="en-US" sz="2000" dirty="0" smtClean="0"/>
              <a:t>Context-sensitive Half-time</a:t>
            </a:r>
          </a:p>
          <a:p>
            <a:pPr>
              <a:spcBef>
                <a:spcPts val="0"/>
              </a:spcBef>
              <a:buClr>
                <a:srgbClr val="7030A0"/>
              </a:buClr>
              <a:buSzPct val="125000"/>
            </a:pPr>
            <a:r>
              <a:rPr lang="en-US" sz="2000" dirty="0" smtClean="0"/>
              <a:t>Mechanisms of Action</a:t>
            </a:r>
          </a:p>
          <a:p>
            <a:pPr lvl="1">
              <a:spcBef>
                <a:spcPts val="0"/>
              </a:spcBef>
              <a:buClr>
                <a:srgbClr val="7030A0"/>
              </a:buClr>
              <a:buSzPct val="125000"/>
            </a:pPr>
            <a:r>
              <a:rPr lang="en-US" sz="2000" dirty="0" smtClean="0"/>
              <a:t>Mechanisms of Anesthesia</a:t>
            </a:r>
          </a:p>
          <a:p>
            <a:pPr lvl="1">
              <a:spcBef>
                <a:spcPts val="0"/>
              </a:spcBef>
              <a:buClr>
                <a:srgbClr val="7030A0"/>
              </a:buClr>
              <a:buSzPct val="125000"/>
            </a:pPr>
            <a:r>
              <a:rPr lang="en-US" sz="2000" dirty="0" smtClean="0"/>
              <a:t>Anesthetic-induced Cognitive </a:t>
            </a:r>
            <a:r>
              <a:rPr lang="en-US" sz="2000" dirty="0"/>
              <a:t>I</a:t>
            </a:r>
            <a:r>
              <a:rPr lang="en-US" sz="2000" dirty="0" smtClean="0"/>
              <a:t>mpairment – Relationship to Dementia/Alzheimer's</a:t>
            </a:r>
          </a:p>
          <a:p>
            <a:pPr lvl="1">
              <a:spcBef>
                <a:spcPts val="0"/>
              </a:spcBef>
              <a:buClr>
                <a:srgbClr val="7030A0"/>
              </a:buClr>
              <a:buSzPct val="125000"/>
            </a:pPr>
            <a:r>
              <a:rPr lang="en-US" sz="2000" dirty="0" smtClean="0"/>
              <a:t>Anesthesia Effects on the Developing Brain (SmartTots)</a:t>
            </a:r>
          </a:p>
          <a:p>
            <a:pPr>
              <a:spcBef>
                <a:spcPts val="0"/>
              </a:spcBef>
              <a:buClr>
                <a:srgbClr val="7030A0"/>
              </a:buClr>
              <a:buSzPct val="125000"/>
            </a:pPr>
            <a:r>
              <a:rPr lang="en-US" sz="2000" dirty="0" smtClean="0"/>
              <a:t>Drug Delivery</a:t>
            </a:r>
          </a:p>
          <a:p>
            <a:pPr lvl="1">
              <a:spcBef>
                <a:spcPts val="0"/>
              </a:spcBef>
              <a:buClr>
                <a:srgbClr val="7030A0"/>
              </a:buClr>
              <a:buSzPct val="125000"/>
            </a:pPr>
            <a:r>
              <a:rPr lang="en-US" sz="2000" dirty="0" smtClean="0"/>
              <a:t>Target-Controlled Infusions (TCI)</a:t>
            </a:r>
          </a:p>
          <a:p>
            <a:pPr lvl="1">
              <a:spcBef>
                <a:spcPts val="0"/>
              </a:spcBef>
              <a:buClr>
                <a:srgbClr val="7030A0"/>
              </a:buClr>
              <a:buSzPct val="125000"/>
            </a:pPr>
            <a:r>
              <a:rPr lang="en-US" sz="2000" dirty="0" smtClean="0"/>
              <a:t>SEDASYS</a:t>
            </a:r>
          </a:p>
          <a:p>
            <a:pPr>
              <a:spcBef>
                <a:spcPts val="0"/>
              </a:spcBef>
              <a:buClr>
                <a:srgbClr val="7030A0"/>
              </a:buClr>
              <a:buSzPct val="125000"/>
            </a:pPr>
            <a:r>
              <a:rPr lang="en-US" sz="2000" dirty="0" smtClean="0"/>
              <a:t>Drug Effect Monitoring</a:t>
            </a:r>
          </a:p>
          <a:p>
            <a:pPr lvl="1">
              <a:spcBef>
                <a:spcPts val="0"/>
              </a:spcBef>
              <a:buClr>
                <a:srgbClr val="7030A0"/>
              </a:buClr>
              <a:buSzPct val="125000"/>
            </a:pPr>
            <a:r>
              <a:rPr lang="en-US" sz="2000" dirty="0" smtClean="0"/>
              <a:t>Processed EEG</a:t>
            </a:r>
          </a:p>
          <a:p>
            <a:pPr lvl="1">
              <a:spcBef>
                <a:spcPts val="0"/>
              </a:spcBef>
              <a:buClr>
                <a:srgbClr val="7030A0"/>
              </a:buClr>
              <a:buSzPct val="125000"/>
            </a:pPr>
            <a:r>
              <a:rPr lang="en-US" sz="2000" dirty="0" smtClean="0"/>
              <a:t>Drug Concentration and Effect Predictions (Heads-up Displays)</a:t>
            </a:r>
          </a:p>
          <a:p>
            <a:pPr lvl="1">
              <a:spcBef>
                <a:spcPts val="0"/>
              </a:spcBef>
              <a:buClr>
                <a:srgbClr val="7030A0"/>
              </a:buClr>
              <a:buSzPct val="125000"/>
            </a:pPr>
            <a:endParaRPr lang="en-US" sz="2000" dirty="0" smtClean="0"/>
          </a:p>
          <a:p>
            <a:pPr lvl="1">
              <a:spcBef>
                <a:spcPts val="0"/>
              </a:spcBef>
              <a:buClr>
                <a:srgbClr val="7030A0"/>
              </a:buClr>
              <a:buSzPct val="125000"/>
            </a:pPr>
            <a:endParaRPr lang="en-US" sz="2000" dirty="0" smtClean="0"/>
          </a:p>
          <a:p>
            <a:pPr marL="206375" lvl="1" indent="0">
              <a:spcBef>
                <a:spcPts val="0"/>
              </a:spcBef>
              <a:buClr>
                <a:srgbClr val="7030A0"/>
              </a:buClr>
              <a:buSzPct val="125000"/>
              <a:buNone/>
            </a:pPr>
            <a:endParaRPr lang="en-US" sz="2000" dirty="0" smtClean="0"/>
          </a:p>
        </p:txBody>
      </p:sp>
      <p:sp>
        <p:nvSpPr>
          <p:cNvPr id="5" name="TextBox 4"/>
          <p:cNvSpPr txBox="1"/>
          <p:nvPr/>
        </p:nvSpPr>
        <p:spPr>
          <a:xfrm>
            <a:off x="1219200" y="228600"/>
            <a:ext cx="6324600" cy="533400"/>
          </a:xfrm>
          <a:prstGeom prst="rect">
            <a:avLst/>
          </a:prstGeom>
          <a:noFill/>
        </p:spPr>
        <p:txBody>
          <a:bodyPr wrap="square" lIns="0" tIns="0" rIns="0" bIns="0" rtlCol="0">
            <a:noAutofit/>
          </a:bodyPr>
          <a:lstStyle/>
          <a:p>
            <a:pPr algn="ctr">
              <a:lnSpc>
                <a:spcPct val="90000"/>
              </a:lnSpc>
              <a:spcBef>
                <a:spcPts val="600"/>
              </a:spcBef>
            </a:pPr>
            <a:r>
              <a:rPr lang="en-US" sz="3200" spc="-50" dirty="0" smtClean="0">
                <a:solidFill>
                  <a:srgbClr val="7030A0"/>
                </a:solidFill>
              </a:rPr>
              <a:t>The Impact of Anesthesiology on Clinical Pharmacology </a:t>
            </a:r>
            <a:endParaRPr lang="en-US" sz="3200" spc="-50" dirty="0">
              <a:solidFill>
                <a:srgbClr val="7030A0"/>
              </a:solidFill>
            </a:endParaRPr>
          </a:p>
        </p:txBody>
      </p:sp>
    </p:spTree>
    <p:extLst>
      <p:ext uri="{BB962C8B-B14F-4D97-AF65-F5344CB8AC3E}">
        <p14:creationId xmlns:p14="http://schemas.microsoft.com/office/powerpoint/2010/main" val="15866601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609600" y="922283"/>
            <a:ext cx="6854952" cy="381000"/>
          </a:xfrm>
        </p:spPr>
        <p:txBody>
          <a:bodyPr/>
          <a:lstStyle/>
          <a:p>
            <a:r>
              <a:rPr lang="en-US" b="1" dirty="0" smtClean="0">
                <a:solidFill>
                  <a:srgbClr val="7030A0"/>
                </a:solidFill>
                <a:ea typeface="ＭＳ Ｐゴシック" pitchFamily="34" charset="-128"/>
              </a:rPr>
              <a:t>Past Presidents</a:t>
            </a:r>
            <a:endParaRPr lang="en-US" b="1" dirty="0" smtClean="0">
              <a:solidFill>
                <a:srgbClr val="7030A0"/>
              </a:solidFill>
            </a:endParaRPr>
          </a:p>
          <a:p>
            <a:endParaRPr lang="en-US" dirty="0"/>
          </a:p>
        </p:txBody>
      </p:sp>
      <p:sp>
        <p:nvSpPr>
          <p:cNvPr id="7" name="Title 6"/>
          <p:cNvSpPr>
            <a:spLocks noGrp="1"/>
          </p:cNvSpPr>
          <p:nvPr>
            <p:ph type="title"/>
          </p:nvPr>
        </p:nvSpPr>
        <p:spPr>
          <a:xfrm>
            <a:off x="914399" y="162385"/>
            <a:ext cx="7086601" cy="675815"/>
          </a:xfrm>
        </p:spPr>
        <p:txBody>
          <a:bodyPr/>
          <a:lstStyle/>
          <a:p>
            <a:pPr algn="ctr"/>
            <a:r>
              <a:rPr lang="en-US" dirty="0" smtClean="0">
                <a:latin typeface="Arial" pitchFamily="34" charset="0"/>
                <a:ea typeface="ＭＳ Ｐゴシック" pitchFamily="34" charset="-128"/>
              </a:rPr>
              <a:t>ISAP: The </a:t>
            </a:r>
            <a:r>
              <a:rPr lang="en-US" dirty="0">
                <a:latin typeface="Arial" pitchFamily="34" charset="0"/>
                <a:ea typeface="ＭＳ Ｐゴシック" pitchFamily="34" charset="-128"/>
              </a:rPr>
              <a:t>History of </a:t>
            </a:r>
            <a:r>
              <a:rPr lang="en-US" dirty="0" smtClean="0">
                <a:latin typeface="Arial" pitchFamily="34" charset="0"/>
                <a:ea typeface="ＭＳ Ｐゴシック" pitchFamily="34" charset="-128"/>
              </a:rPr>
              <a:t>a Significant Society</a:t>
            </a:r>
            <a:endParaRPr lang="en-US" dirty="0"/>
          </a:p>
        </p:txBody>
      </p:sp>
      <p:graphicFrame>
        <p:nvGraphicFramePr>
          <p:cNvPr id="13" name="Table 12"/>
          <p:cNvGraphicFramePr>
            <a:graphicFrameLocks noGrp="1"/>
          </p:cNvGraphicFramePr>
          <p:nvPr>
            <p:extLst>
              <p:ext uri="{D42A27DB-BD31-4B8C-83A1-F6EECF244321}">
                <p14:modId xmlns:p14="http://schemas.microsoft.com/office/powerpoint/2010/main" val="1506189865"/>
              </p:ext>
            </p:extLst>
          </p:nvPr>
        </p:nvGraphicFramePr>
        <p:xfrm>
          <a:off x="838200" y="1176091"/>
          <a:ext cx="7162800" cy="5181607"/>
        </p:xfrm>
        <a:graphic>
          <a:graphicData uri="http://schemas.openxmlformats.org/drawingml/2006/table">
            <a:tbl>
              <a:tblPr>
                <a:tableStyleId>{5C22544A-7EE6-4342-B048-85BDC9FD1C3A}</a:tableStyleId>
              </a:tblPr>
              <a:tblGrid>
                <a:gridCol w="2050647"/>
                <a:gridCol w="2656520"/>
                <a:gridCol w="2455633"/>
              </a:tblGrid>
              <a:tr h="193794">
                <a:tc>
                  <a:txBody>
                    <a:bodyPr/>
                    <a:lstStyle/>
                    <a:p>
                      <a:pPr algn="l" fontAlgn="b"/>
                      <a:r>
                        <a:rPr lang="en-US" sz="900" u="none" strike="noStrike" dirty="0">
                          <a:effectLst/>
                        </a:rPr>
                        <a:t>1990-1991</a:t>
                      </a:r>
                      <a:endParaRPr lang="en-US" sz="9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dirty="0">
                          <a:effectLst/>
                        </a:rPr>
                        <a:t>2000-2001</a:t>
                      </a:r>
                      <a:endParaRPr lang="en-US" sz="9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dirty="0">
                          <a:effectLst/>
                        </a:rPr>
                        <a:t>2009</a:t>
                      </a:r>
                      <a:endParaRPr lang="en-US" sz="900" b="0" i="0" u="none" strike="noStrike" dirty="0">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1200" u="none" strike="noStrike" dirty="0">
                          <a:effectLst/>
                        </a:rPr>
                        <a:t>Elemer Zsigmond,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James G. Bovill, MD, PhD, </a:t>
                      </a:r>
                      <a:r>
                        <a:rPr lang="en-US" sz="1200" u="none" strike="noStrike" dirty="0" err="1">
                          <a:effectLst/>
                        </a:rPr>
                        <a:t>FCARCSI</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Thomas Schnider, MD</a:t>
                      </a:r>
                      <a:endParaRPr lang="en-US" sz="12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a:effectLst/>
                        </a:rPr>
                        <a:t>University of Illinois, Chicago</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Uithoorn, The Netherlands</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de-DE" sz="800" u="none" strike="noStrike" dirty="0">
                          <a:effectLst/>
                        </a:rPr>
                        <a:t>Institut für Anästhesiologie, St Gallen, Switzerland</a:t>
                      </a:r>
                      <a:endParaRPr lang="de-DE" sz="800" b="0" i="0" u="none" strike="noStrike" dirty="0">
                        <a:solidFill>
                          <a:srgbClr val="000000"/>
                        </a:solidFill>
                        <a:effectLst/>
                        <a:latin typeface="Calibri" panose="020F0502020204030204" pitchFamily="34" charset="0"/>
                      </a:endParaRPr>
                    </a:p>
                  </a:txBody>
                  <a:tcPr marL="4415" marR="4415" marT="4415" marB="0" anchor="b"/>
                </a:tc>
              </a:tr>
              <a:tr h="101105">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900" u="none" strike="noStrike">
                          <a:effectLst/>
                        </a:rPr>
                        <a:t>1993</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dirty="0">
                          <a:effectLst/>
                        </a:rPr>
                        <a:t>2002</a:t>
                      </a:r>
                      <a:endParaRPr lang="en-US" sz="9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2010</a:t>
                      </a:r>
                      <a:endParaRPr lang="en-US" sz="9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1200" u="none" strike="noStrike" dirty="0">
                          <a:effectLst/>
                        </a:rPr>
                        <a:t>Tony Ivankovich,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John W. Sear, </a:t>
                      </a:r>
                      <a:r>
                        <a:rPr lang="en-US" sz="900" u="none" strike="noStrike" dirty="0">
                          <a:effectLst/>
                        </a:rPr>
                        <a:t>MA, BSc, MBBS, PhD, FFARCS, FANZCA</a:t>
                      </a:r>
                      <a:endParaRPr lang="en-US" sz="9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Pamela Flood, MD</a:t>
                      </a:r>
                      <a:endParaRPr lang="en-US" sz="12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a:effectLst/>
                        </a:rPr>
                        <a:t>Rush University Medical Center, Chicago</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University of Oxford, UK</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dirty="0">
                          <a:effectLst/>
                        </a:rPr>
                        <a:t>Columbia University</a:t>
                      </a:r>
                      <a:endParaRPr lang="en-US" sz="800" b="0" i="0" u="none" strike="noStrike" dirty="0">
                        <a:solidFill>
                          <a:srgbClr val="000000"/>
                        </a:solidFill>
                        <a:effectLst/>
                        <a:latin typeface="Calibri" panose="020F0502020204030204" pitchFamily="34" charset="0"/>
                      </a:endParaRPr>
                    </a:p>
                  </a:txBody>
                  <a:tcPr marL="4415" marR="4415" marT="4415" marB="0" anchor="b"/>
                </a:tc>
              </a:tr>
              <a:tr h="101105">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900" u="none" strike="noStrike">
                          <a:effectLst/>
                        </a:rPr>
                        <a:t>1994</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2003</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2011</a:t>
                      </a:r>
                      <a:endParaRPr lang="en-US" sz="9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1200" u="none" strike="noStrike" dirty="0">
                          <a:effectLst/>
                        </a:rPr>
                        <a:t>Ted Stanley,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Tony Gin, MD, FANZCA</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Thomas K. Henthorn, MD</a:t>
                      </a:r>
                      <a:endParaRPr lang="en-US" sz="12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a:effectLst/>
                        </a:rPr>
                        <a:t>University of Utah</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Chinese University of Hong Kong</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dirty="0">
                          <a:effectLst/>
                        </a:rPr>
                        <a:t>University of Colorado - Denver</a:t>
                      </a:r>
                      <a:endParaRPr lang="en-US" sz="800" b="0" i="0" u="none" strike="noStrike" dirty="0">
                        <a:solidFill>
                          <a:srgbClr val="000000"/>
                        </a:solidFill>
                        <a:effectLst/>
                        <a:latin typeface="Calibri" panose="020F0502020204030204" pitchFamily="34" charset="0"/>
                      </a:endParaRPr>
                    </a:p>
                  </a:txBody>
                  <a:tcPr marL="4415" marR="4415" marT="4415" marB="0" anchor="b"/>
                </a:tc>
              </a:tr>
              <a:tr h="101105">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900" u="none" strike="noStrike">
                          <a:effectLst/>
                        </a:rPr>
                        <a:t>1995</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2004</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2012</a:t>
                      </a:r>
                      <a:endParaRPr lang="en-US" sz="9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de-DE" sz="1200" u="none" strike="noStrike" dirty="0">
                          <a:effectLst/>
                        </a:rPr>
                        <a:t>Peter Sebel, MBBS, PhD, MBA</a:t>
                      </a:r>
                      <a:endParaRPr lang="de-DE"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a:effectLst/>
                        </a:rPr>
                        <a:t>Adrian W. Gelb, MB, ChB</a:t>
                      </a:r>
                      <a:endParaRPr lang="en-US" sz="12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Tom C. Krejcie, MD</a:t>
                      </a:r>
                      <a:endParaRPr lang="en-US" sz="12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a:effectLst/>
                        </a:rPr>
                        <a:t>Emory University, Atlanta Georgia</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University of California, San Francisco</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dirty="0">
                          <a:effectLst/>
                        </a:rPr>
                        <a:t>Northwestern University</a:t>
                      </a:r>
                      <a:endParaRPr lang="en-US" sz="800" b="0" i="0" u="none" strike="noStrike" dirty="0">
                        <a:solidFill>
                          <a:srgbClr val="000000"/>
                        </a:solidFill>
                        <a:effectLst/>
                        <a:latin typeface="Calibri" panose="020F0502020204030204" pitchFamily="34" charset="0"/>
                      </a:endParaRPr>
                    </a:p>
                  </a:txBody>
                  <a:tcPr marL="4415" marR="4415" marT="4415" marB="0" anchor="b"/>
                </a:tc>
              </a:tr>
              <a:tr h="101105">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900" u="none" strike="noStrike">
                          <a:effectLst/>
                        </a:rPr>
                        <a:t>1996</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2005</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2013</a:t>
                      </a:r>
                      <a:endParaRPr lang="en-US" sz="9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1200" u="none" strike="noStrike" dirty="0">
                          <a:effectLst/>
                        </a:rPr>
                        <a:t>Peter Glass,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Talmage D. Egan,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Ken B. Johnson, MD</a:t>
                      </a:r>
                      <a:endParaRPr lang="en-US" sz="12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a:effectLst/>
                        </a:rPr>
                        <a:t>Stony Brook University, New York</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University of Utah</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dirty="0">
                          <a:effectLst/>
                        </a:rPr>
                        <a:t>University of Utah</a:t>
                      </a:r>
                      <a:endParaRPr lang="en-US" sz="800" b="0" i="0" u="none" strike="noStrike" dirty="0">
                        <a:solidFill>
                          <a:srgbClr val="000000"/>
                        </a:solidFill>
                        <a:effectLst/>
                        <a:latin typeface="Calibri" panose="020F0502020204030204" pitchFamily="34" charset="0"/>
                      </a:endParaRPr>
                    </a:p>
                  </a:txBody>
                  <a:tcPr marL="4415" marR="4415" marT="4415" marB="0" anchor="b"/>
                </a:tc>
              </a:tr>
              <a:tr h="101105">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900" u="none" strike="noStrike">
                          <a:effectLst/>
                        </a:rPr>
                        <a:t>1997</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2006</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2014</a:t>
                      </a:r>
                      <a:endParaRPr lang="en-US" sz="9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1200" u="none" strike="noStrike" dirty="0">
                          <a:effectLst/>
                        </a:rPr>
                        <a:t>Kenneth J. Tuman,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a:effectLst/>
                        </a:rPr>
                        <a:t>Steven L. Shafer, MD</a:t>
                      </a:r>
                      <a:endParaRPr lang="en-US" sz="12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Yuguang Huang, MD</a:t>
                      </a:r>
                      <a:endParaRPr lang="en-US" sz="12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a:effectLst/>
                        </a:rPr>
                        <a:t>Rush University Medical Center, Chicago</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Stanford University</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Peking Union Medical College Hospital</a:t>
                      </a:r>
                      <a:endParaRPr lang="en-US" sz="800" b="0" i="0" u="none" strike="noStrike">
                        <a:solidFill>
                          <a:srgbClr val="000000"/>
                        </a:solidFill>
                        <a:effectLst/>
                        <a:latin typeface="Calibri" panose="020F0502020204030204" pitchFamily="34" charset="0"/>
                      </a:endParaRPr>
                    </a:p>
                  </a:txBody>
                  <a:tcPr marL="4415" marR="4415" marT="4415" marB="0" anchor="b"/>
                </a:tc>
              </a:tr>
              <a:tr h="101105">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900" u="none" strike="noStrike">
                          <a:effectLst/>
                        </a:rPr>
                        <a:t>1998</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2007</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2015</a:t>
                      </a:r>
                      <a:endParaRPr lang="en-US" sz="9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1200" u="none" strike="noStrike" dirty="0">
                          <a:effectLst/>
                        </a:rPr>
                        <a:t>Michael B. Howie,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a:effectLst/>
                        </a:rPr>
                        <a:t>Michel Struys, MD, PhD</a:t>
                      </a:r>
                      <a:endParaRPr lang="en-US" sz="12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James M. Sonner, MD</a:t>
                      </a:r>
                      <a:endParaRPr lang="en-US" sz="12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a:effectLst/>
                        </a:rPr>
                        <a:t>The Ohio State University</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University Medical Center Groningen, The Netherlands</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University of California - San Francisco</a:t>
                      </a:r>
                      <a:endParaRPr lang="en-US" sz="800" b="0" i="0" u="none" strike="noStrike">
                        <a:solidFill>
                          <a:srgbClr val="000000"/>
                        </a:solidFill>
                        <a:effectLst/>
                        <a:latin typeface="Calibri" panose="020F0502020204030204" pitchFamily="34" charset="0"/>
                      </a:endParaRPr>
                    </a:p>
                  </a:txBody>
                  <a:tcPr marL="4415" marR="4415" marT="4415" marB="0" anchor="b"/>
                </a:tc>
              </a:tr>
              <a:tr h="101105">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900" u="none" strike="noStrike">
                          <a:effectLst/>
                        </a:rPr>
                        <a:t>1999</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2008</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2016</a:t>
                      </a:r>
                      <a:endParaRPr lang="en-US" sz="9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1200" u="none" strike="noStrike" dirty="0">
                          <a:effectLst/>
                        </a:rPr>
                        <a:t>Paul White,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a:effectLst/>
                        </a:rPr>
                        <a:t>Tong J. Gan, MD</a:t>
                      </a:r>
                      <a:endParaRPr lang="en-US" sz="12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Vesna </a:t>
                      </a:r>
                      <a:r>
                        <a:rPr lang="en-US" sz="1200" u="none" strike="noStrike" dirty="0" smtClean="0">
                          <a:effectLst/>
                        </a:rPr>
                        <a:t>Jevtovic-Todorovic, </a:t>
                      </a:r>
                      <a:r>
                        <a:rPr lang="en-US" sz="1000" u="none" strike="noStrike" dirty="0" smtClean="0">
                          <a:effectLst/>
                        </a:rPr>
                        <a:t>MD, PhD, MBA</a:t>
                      </a:r>
                      <a:endParaRPr lang="en-US" sz="10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dirty="0">
                          <a:effectLst/>
                        </a:rPr>
                        <a:t>University of Texas</a:t>
                      </a:r>
                      <a:endParaRPr lang="en-US" sz="8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Duke University</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dirty="0">
                          <a:effectLst/>
                        </a:rPr>
                        <a:t>University of Colorado - Denver</a:t>
                      </a:r>
                      <a:endParaRPr lang="en-US" sz="800" b="0" i="0" u="none" strike="noStrike" dirty="0">
                        <a:solidFill>
                          <a:srgbClr val="000000"/>
                        </a:solidFill>
                        <a:effectLst/>
                        <a:latin typeface="Calibri" panose="020F0502020204030204" pitchFamily="34" charset="0"/>
                      </a:endParaRPr>
                    </a:p>
                  </a:txBody>
                  <a:tcPr marL="4415" marR="4415" marT="4415" marB="0" anchor="b"/>
                </a:tc>
              </a:tr>
            </a:tbl>
          </a:graphicData>
        </a:graphic>
      </p:graphicFrame>
      <p:cxnSp>
        <p:nvCxnSpPr>
          <p:cNvPr id="3" name="Straight Connector 2"/>
          <p:cNvCxnSpPr/>
          <p:nvPr/>
        </p:nvCxnSpPr>
        <p:spPr>
          <a:xfrm>
            <a:off x="838200" y="1828800"/>
            <a:ext cx="2057400"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800364" y="1227083"/>
            <a:ext cx="1752600" cy="5255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85461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17461" y="1295400"/>
            <a:ext cx="6781800" cy="2514600"/>
          </a:xfrm>
        </p:spPr>
        <p:txBody>
          <a:bodyPr/>
          <a:lstStyle/>
          <a:p>
            <a:pPr marL="0" algn="just">
              <a:spcBef>
                <a:spcPts val="0"/>
              </a:spcBef>
              <a:buNone/>
              <a:tabLst>
                <a:tab pos="1257300" algn="l"/>
                <a:tab pos="6286500" algn="l"/>
                <a:tab pos="6288088" algn="l"/>
              </a:tabLst>
            </a:pPr>
            <a:r>
              <a:rPr lang="en-US" sz="1800" dirty="0" smtClean="0"/>
              <a:t>Elemer (Elmer) K. Zsigmond, MD  May 16, 1930 – April 5, 2012</a:t>
            </a:r>
          </a:p>
          <a:p>
            <a:pPr marL="0" algn="just">
              <a:spcBef>
                <a:spcPts val="0"/>
              </a:spcBef>
              <a:buNone/>
              <a:tabLst>
                <a:tab pos="1257300" algn="l"/>
                <a:tab pos="6173788" algn="l"/>
                <a:tab pos="6288088" algn="l"/>
              </a:tabLst>
            </a:pPr>
            <a:endParaRPr lang="en-US" dirty="0"/>
          </a:p>
        </p:txBody>
      </p:sp>
      <p:pic>
        <p:nvPicPr>
          <p:cNvPr id="1026" name="Picture 2" descr="Image result for elemer k. zsigmo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261" y="1066800"/>
            <a:ext cx="1219200" cy="20238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5800" y="3124200"/>
            <a:ext cx="8153400" cy="2971800"/>
          </a:xfrm>
          <a:prstGeom prst="rect">
            <a:avLst/>
          </a:prstGeom>
          <a:noFill/>
        </p:spPr>
        <p:txBody>
          <a:bodyPr wrap="square" lIns="0" tIns="0" rIns="0" bIns="0" rtlCol="0">
            <a:noAutofit/>
          </a:bodyPr>
          <a:lstStyle/>
          <a:p>
            <a:pPr marL="227013" indent="-227013">
              <a:lnSpc>
                <a:spcPct val="90000"/>
              </a:lnSpc>
              <a:spcBef>
                <a:spcPts val="600"/>
              </a:spcBef>
              <a:buClr>
                <a:srgbClr val="7030A0"/>
              </a:buClr>
              <a:buSzPct val="125000"/>
              <a:buFont typeface="Arial" panose="020B0604020202020204" pitchFamily="34" charset="0"/>
              <a:buChar char="•"/>
            </a:pPr>
            <a:r>
              <a:rPr lang="en-US" sz="2000" spc="-50" dirty="0" smtClean="0">
                <a:latin typeface="Arial" panose="020B0604020202020204" pitchFamily="34" charset="0"/>
                <a:cs typeface="Arial" panose="020B0604020202020204" pitchFamily="34" charset="0"/>
              </a:rPr>
              <a:t>In the late 1980s, a group of academicians had a special interest in neurolept anesthesia</a:t>
            </a:r>
          </a:p>
          <a:p>
            <a:pPr marL="227013" indent="-227013">
              <a:lnSpc>
                <a:spcPct val="90000"/>
              </a:lnSpc>
              <a:spcBef>
                <a:spcPts val="600"/>
              </a:spcBef>
              <a:buClr>
                <a:srgbClr val="7030A0"/>
              </a:buClr>
              <a:buSzPct val="125000"/>
              <a:buFont typeface="Arial" panose="020B0604020202020204" pitchFamily="34" charset="0"/>
              <a:buChar char="•"/>
            </a:pPr>
            <a:r>
              <a:rPr lang="en-US" sz="2000" dirty="0">
                <a:latin typeface="Arial" panose="020B0604020202020204" pitchFamily="34" charset="0"/>
                <a:cs typeface="Arial" panose="020B0604020202020204" pitchFamily="34" charset="0"/>
              </a:rPr>
              <a:t>Neurolept anesthesia results when combining a </a:t>
            </a:r>
            <a:r>
              <a:rPr lang="en-US" sz="2000" dirty="0" smtClean="0">
                <a:latin typeface="Arial" panose="020B0604020202020204" pitchFamily="34" charset="0"/>
                <a:cs typeface="Arial" panose="020B0604020202020204" pitchFamily="34" charset="0"/>
              </a:rPr>
              <a:t>major neuroleptic tranquilizer/antipsychotic</a:t>
            </a:r>
            <a:r>
              <a:rPr lang="en-US" sz="2000" dirty="0">
                <a:latin typeface="Arial" panose="020B0604020202020204" pitchFamily="34" charset="0"/>
                <a:cs typeface="Arial" panose="020B0604020202020204" pitchFamily="34" charset="0"/>
              </a:rPr>
              <a:t> (typically the </a:t>
            </a:r>
            <a:r>
              <a:rPr lang="en-US" sz="2000" dirty="0" smtClean="0">
                <a:latin typeface="Arial" panose="020B0604020202020204" pitchFamily="34" charset="0"/>
                <a:cs typeface="Arial" panose="020B0604020202020204" pitchFamily="34" charset="0"/>
              </a:rPr>
              <a:t>potent dopamine-2 receptor antagonist, droperidol) </a:t>
            </a:r>
            <a:r>
              <a:rPr lang="en-US" sz="2000" dirty="0">
                <a:latin typeface="Arial" panose="020B0604020202020204" pitchFamily="34" charset="0"/>
                <a:cs typeface="Arial" panose="020B0604020202020204" pitchFamily="34" charset="0"/>
              </a:rPr>
              <a:t>and the potent opioid analgesic </a:t>
            </a:r>
            <a:r>
              <a:rPr lang="en-US" sz="2000" dirty="0" smtClean="0">
                <a:latin typeface="Arial" panose="020B0604020202020204" pitchFamily="34" charset="0"/>
                <a:cs typeface="Arial" panose="020B0604020202020204" pitchFamily="34" charset="0"/>
              </a:rPr>
              <a:t>fentanyl (Innovar) to </a:t>
            </a:r>
            <a:r>
              <a:rPr lang="en-US" sz="2000" dirty="0">
                <a:latin typeface="Arial" panose="020B0604020202020204" pitchFamily="34" charset="0"/>
                <a:cs typeface="Arial" panose="020B0604020202020204" pitchFamily="34" charset="0"/>
              </a:rPr>
              <a:t>produce a detached, pain-free state</a:t>
            </a:r>
          </a:p>
          <a:p>
            <a:pPr marL="227013" indent="-227013">
              <a:lnSpc>
                <a:spcPct val="90000"/>
              </a:lnSpc>
              <a:spcBef>
                <a:spcPts val="600"/>
              </a:spcBef>
              <a:buClr>
                <a:srgbClr val="7030A0"/>
              </a:buClr>
              <a:buSzPct val="125000"/>
              <a:buFont typeface="Arial" panose="020B0604020202020204" pitchFamily="34" charset="0"/>
              <a:buChar char="•"/>
            </a:pPr>
            <a:r>
              <a:rPr lang="en-US" sz="2000" spc="-50" dirty="0" smtClean="0">
                <a:latin typeface="Arial" panose="020B0604020202020204" pitchFamily="34" charset="0"/>
                <a:cs typeface="Arial" panose="020B0604020202020204" pitchFamily="34" charset="0"/>
              </a:rPr>
              <a:t>These anesthesiologists from the University of Illinois Medical Center  and the Rush Medical Center in Chicago got together to form the Society for </a:t>
            </a:r>
            <a:r>
              <a:rPr lang="en-US" sz="2000" spc="-50" dirty="0" err="1" smtClean="0">
                <a:latin typeface="Arial" panose="020B0604020202020204" pitchFamily="34" charset="0"/>
                <a:cs typeface="Arial" panose="020B0604020202020204" pitchFamily="34" charset="0"/>
              </a:rPr>
              <a:t>NeuroLeptAnalgesia</a:t>
            </a:r>
            <a:r>
              <a:rPr lang="en-US" sz="2000" spc="-50" dirty="0" smtClean="0">
                <a:latin typeface="Arial" panose="020B0604020202020204" pitchFamily="34" charset="0"/>
                <a:cs typeface="Arial" panose="020B0604020202020204" pitchFamily="34" charset="0"/>
              </a:rPr>
              <a:t> - </a:t>
            </a:r>
            <a:r>
              <a:rPr lang="en-US" sz="2000" spc="-50" dirty="0" err="1" smtClean="0">
                <a:latin typeface="Arial" panose="020B0604020202020204" pitchFamily="34" charset="0"/>
                <a:cs typeface="Arial" panose="020B0604020202020204" pitchFamily="34" charset="0"/>
              </a:rPr>
              <a:t>SONLA</a:t>
            </a:r>
            <a:endParaRPr lang="en-US" sz="2000" spc="-50" dirty="0">
              <a:latin typeface="Arial" panose="020B0604020202020204" pitchFamily="34" charset="0"/>
              <a:cs typeface="Arial" panose="020B0604020202020204" pitchFamily="34" charset="0"/>
            </a:endParaRPr>
          </a:p>
        </p:txBody>
      </p:sp>
      <p:sp>
        <p:nvSpPr>
          <p:cNvPr id="7" name="Title 6"/>
          <p:cNvSpPr>
            <a:spLocks noGrp="1"/>
          </p:cNvSpPr>
          <p:nvPr>
            <p:ph type="title"/>
          </p:nvPr>
        </p:nvSpPr>
        <p:spPr>
          <a:xfrm>
            <a:off x="990600" y="304800"/>
            <a:ext cx="7086601" cy="762000"/>
          </a:xfrm>
        </p:spPr>
        <p:txBody>
          <a:bodyPr/>
          <a:lstStyle/>
          <a:p>
            <a:pPr algn="ctr"/>
            <a:r>
              <a:rPr lang="en-US" dirty="0" smtClean="0">
                <a:latin typeface="Arial" pitchFamily="34" charset="0"/>
                <a:ea typeface="ＭＳ Ｐゴシック" pitchFamily="34" charset="-128"/>
              </a:rPr>
              <a:t>From Humble Beginnings: </a:t>
            </a:r>
            <a:r>
              <a:rPr lang="en-US" dirty="0" err="1" smtClean="0">
                <a:latin typeface="Arial" pitchFamily="34" charset="0"/>
                <a:ea typeface="ＭＳ Ｐゴシック" pitchFamily="34" charset="-128"/>
              </a:rPr>
              <a:t>SONLA</a:t>
            </a:r>
            <a:r>
              <a:rPr lang="en-US" dirty="0" smtClean="0">
                <a:latin typeface="Arial" pitchFamily="34" charset="0"/>
                <a:ea typeface="ＭＳ Ｐゴシック" pitchFamily="34" charset="-128"/>
              </a:rPr>
              <a:t/>
            </a:r>
            <a:br>
              <a:rPr lang="en-US" dirty="0" smtClean="0">
                <a:latin typeface="Arial" pitchFamily="34" charset="0"/>
                <a:ea typeface="ＭＳ Ｐゴシック" pitchFamily="34" charset="-128"/>
              </a:rPr>
            </a:br>
            <a:r>
              <a:rPr lang="en-US" dirty="0" smtClean="0">
                <a:latin typeface="Arial" pitchFamily="34" charset="0"/>
                <a:ea typeface="ＭＳ Ｐゴシック" pitchFamily="34" charset="-128"/>
              </a:rPr>
              <a:t>The Society for </a:t>
            </a:r>
            <a:r>
              <a:rPr lang="en-US" dirty="0" err="1" smtClean="0">
                <a:latin typeface="Arial" pitchFamily="34" charset="0"/>
                <a:ea typeface="ＭＳ Ｐゴシック" pitchFamily="34" charset="-128"/>
              </a:rPr>
              <a:t>NeuroLeptAnalgesia</a:t>
            </a:r>
            <a:endParaRPr lang="en-US" dirty="0"/>
          </a:p>
        </p:txBody>
      </p:sp>
    </p:spTree>
    <p:extLst>
      <p:ext uri="{BB962C8B-B14F-4D97-AF65-F5344CB8AC3E}">
        <p14:creationId xmlns:p14="http://schemas.microsoft.com/office/powerpoint/2010/main" val="3456239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90600" y="304800"/>
            <a:ext cx="7086601" cy="762000"/>
          </a:xfrm>
        </p:spPr>
        <p:txBody>
          <a:bodyPr/>
          <a:lstStyle/>
          <a:p>
            <a:pPr algn="ctr"/>
            <a:r>
              <a:rPr lang="en-US" dirty="0" smtClean="0">
                <a:latin typeface="Arial" pitchFamily="34" charset="0"/>
                <a:ea typeface="ＭＳ Ｐゴシック" pitchFamily="34" charset="-128"/>
              </a:rPr>
              <a:t>From Humble Beginnings: </a:t>
            </a:r>
            <a:r>
              <a:rPr lang="en-US" dirty="0" err="1" smtClean="0">
                <a:latin typeface="Arial" pitchFamily="34" charset="0"/>
                <a:ea typeface="ＭＳ Ｐゴシック" pitchFamily="34" charset="-128"/>
              </a:rPr>
              <a:t>SONLA</a:t>
            </a:r>
            <a:r>
              <a:rPr lang="en-US" dirty="0" smtClean="0">
                <a:latin typeface="Arial" pitchFamily="34" charset="0"/>
                <a:ea typeface="ＭＳ Ｐゴシック" pitchFamily="34" charset="-128"/>
              </a:rPr>
              <a:t/>
            </a:r>
            <a:br>
              <a:rPr lang="en-US" dirty="0" smtClean="0">
                <a:latin typeface="Arial" pitchFamily="34" charset="0"/>
                <a:ea typeface="ＭＳ Ｐゴシック" pitchFamily="34" charset="-128"/>
              </a:rPr>
            </a:br>
            <a:r>
              <a:rPr lang="en-US" dirty="0" smtClean="0">
                <a:latin typeface="Arial" pitchFamily="34" charset="0"/>
                <a:ea typeface="ＭＳ Ｐゴシック" pitchFamily="34" charset="-128"/>
              </a:rPr>
              <a:t>The Society for </a:t>
            </a:r>
            <a:r>
              <a:rPr lang="en-US" dirty="0" err="1" smtClean="0">
                <a:latin typeface="Arial" pitchFamily="34" charset="0"/>
                <a:ea typeface="ＭＳ Ｐゴシック" pitchFamily="34" charset="-128"/>
              </a:rPr>
              <a:t>NeuroLeptAnalgesia</a:t>
            </a:r>
            <a:endParaRPr lang="en-US" dirty="0"/>
          </a:p>
        </p:txBody>
      </p:sp>
      <p:pic>
        <p:nvPicPr>
          <p:cNvPr id="5" name="Picture 4"/>
          <p:cNvPicPr>
            <a:picLocks noChangeAspect="1"/>
          </p:cNvPicPr>
          <p:nvPr/>
        </p:nvPicPr>
        <p:blipFill>
          <a:blip r:embed="rId2"/>
          <a:stretch>
            <a:fillRect/>
          </a:stretch>
        </p:blipFill>
        <p:spPr>
          <a:xfrm>
            <a:off x="2414587" y="1092550"/>
            <a:ext cx="4238625" cy="5408609"/>
          </a:xfrm>
          <a:prstGeom prst="rect">
            <a:avLst/>
          </a:prstGeom>
        </p:spPr>
      </p:pic>
      <p:sp>
        <p:nvSpPr>
          <p:cNvPr id="2" name="TextBox 1"/>
          <p:cNvSpPr txBox="1"/>
          <p:nvPr/>
        </p:nvSpPr>
        <p:spPr>
          <a:xfrm>
            <a:off x="890587" y="3791599"/>
            <a:ext cx="1319213" cy="323201"/>
          </a:xfrm>
          <a:prstGeom prst="rect">
            <a:avLst/>
          </a:prstGeom>
          <a:noFill/>
        </p:spPr>
        <p:txBody>
          <a:bodyPr wrap="square" lIns="0" tIns="0" rIns="0" bIns="0" rtlCol="0">
            <a:noAutofit/>
          </a:bodyPr>
          <a:lstStyle/>
          <a:p>
            <a:pPr>
              <a:lnSpc>
                <a:spcPct val="90000"/>
              </a:lnSpc>
              <a:spcBef>
                <a:spcPts val="600"/>
              </a:spcBef>
            </a:pPr>
            <a:r>
              <a:rPr lang="en-US" sz="1850" spc="-50" dirty="0" smtClean="0">
                <a:solidFill>
                  <a:srgbClr val="FF0000"/>
                </a:solidFill>
              </a:rPr>
              <a:t>19 May 1988</a:t>
            </a:r>
            <a:endParaRPr lang="en-US" sz="1850" spc="-50" dirty="0">
              <a:solidFill>
                <a:srgbClr val="FF0000"/>
              </a:solidFill>
            </a:endParaRPr>
          </a:p>
        </p:txBody>
      </p:sp>
    </p:spTree>
    <p:extLst>
      <p:ext uri="{BB962C8B-B14F-4D97-AF65-F5344CB8AC3E}">
        <p14:creationId xmlns:p14="http://schemas.microsoft.com/office/powerpoint/2010/main" val="24041923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17461" y="1295400"/>
            <a:ext cx="6781800" cy="2514600"/>
          </a:xfrm>
        </p:spPr>
        <p:txBody>
          <a:bodyPr/>
          <a:lstStyle/>
          <a:p>
            <a:pPr marL="0" algn="just">
              <a:spcBef>
                <a:spcPts val="0"/>
              </a:spcBef>
              <a:buNone/>
              <a:tabLst>
                <a:tab pos="1257300" algn="l"/>
                <a:tab pos="6286500" algn="l"/>
                <a:tab pos="6288088" algn="l"/>
              </a:tabLst>
            </a:pPr>
            <a:r>
              <a:rPr lang="en-US" sz="1800" dirty="0" smtClean="0"/>
              <a:t>Elemer (Elmer) K. Zsigmond, MD</a:t>
            </a:r>
          </a:p>
          <a:p>
            <a:pPr marL="0" algn="just">
              <a:spcBef>
                <a:spcPts val="0"/>
              </a:spcBef>
              <a:buNone/>
              <a:tabLst>
                <a:tab pos="1257300" algn="l"/>
                <a:tab pos="6286500" algn="l"/>
                <a:tab pos="6288088" algn="l"/>
              </a:tabLst>
            </a:pPr>
            <a:r>
              <a:rPr lang="en-US" dirty="0" smtClean="0"/>
              <a:t>First President of the Society serving in 1990 and 1991</a:t>
            </a:r>
            <a:endParaRPr lang="en-US" dirty="0"/>
          </a:p>
        </p:txBody>
      </p:sp>
      <p:pic>
        <p:nvPicPr>
          <p:cNvPr id="1026" name="Picture 2" descr="Image result for elemer k. zsigmo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190624"/>
            <a:ext cx="1219200" cy="20238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7254" y="3581400"/>
            <a:ext cx="7919546" cy="2133600"/>
          </a:xfrm>
          <a:prstGeom prst="rect">
            <a:avLst/>
          </a:prstGeom>
          <a:noFill/>
        </p:spPr>
        <p:txBody>
          <a:bodyPr wrap="square" lIns="0" tIns="0" rIns="0" bIns="0" rtlCol="0">
            <a:noAutofit/>
          </a:bodyPr>
          <a:lstStyle/>
          <a:p>
            <a:pPr marL="227013" indent="-227013">
              <a:lnSpc>
                <a:spcPct val="90000"/>
              </a:lnSpc>
              <a:spcBef>
                <a:spcPts val="600"/>
              </a:spcBef>
              <a:buClr>
                <a:srgbClr val="7030A0"/>
              </a:buClr>
              <a:buSzPct val="125000"/>
              <a:buFont typeface="Arial" panose="020B0604020202020204" pitchFamily="34" charset="0"/>
              <a:buChar char="•"/>
            </a:pPr>
            <a:r>
              <a:rPr lang="en-US" sz="2000" spc="-50" dirty="0" smtClean="0">
                <a:latin typeface="Arial" panose="020B0604020202020204" pitchFamily="34" charset="0"/>
                <a:cs typeface="Arial" panose="020B0604020202020204" pitchFamily="34" charset="0"/>
              </a:rPr>
              <a:t>While the patients receiving </a:t>
            </a:r>
            <a:r>
              <a:rPr lang="en-US" sz="2000" dirty="0" smtClean="0">
                <a:latin typeface="Arial" panose="020B0604020202020204" pitchFamily="34" charset="0"/>
                <a:cs typeface="Arial" panose="020B0604020202020204" pitchFamily="34" charset="0"/>
              </a:rPr>
              <a:t>neurolept-analgesia </a:t>
            </a:r>
            <a:r>
              <a:rPr lang="en-US" sz="2000" spc="-50" dirty="0" smtClean="0">
                <a:latin typeface="Arial" panose="020B0604020202020204" pitchFamily="34" charset="0"/>
                <a:cs typeface="Arial" panose="020B0604020202020204" pitchFamily="34" charset="0"/>
              </a:rPr>
              <a:t>were in a </a:t>
            </a:r>
            <a:r>
              <a:rPr lang="en-US" sz="2000" dirty="0" smtClean="0">
                <a:latin typeface="Arial" panose="020B0604020202020204" pitchFamily="34" charset="0"/>
                <a:cs typeface="Arial" panose="020B0604020202020204" pitchFamily="34" charset="0"/>
              </a:rPr>
              <a:t>detached</a:t>
            </a:r>
            <a:r>
              <a:rPr lang="en-US" sz="2000" dirty="0">
                <a:latin typeface="Arial" panose="020B0604020202020204" pitchFamily="34" charset="0"/>
                <a:cs typeface="Arial" panose="020B0604020202020204" pitchFamily="34" charset="0"/>
              </a:rPr>
              <a:t>, pain-free </a:t>
            </a:r>
            <a:r>
              <a:rPr lang="en-US" sz="2000" dirty="0" smtClean="0">
                <a:latin typeface="Arial" panose="020B0604020202020204" pitchFamily="34" charset="0"/>
                <a:cs typeface="Arial" panose="020B0604020202020204" pitchFamily="34" charset="0"/>
              </a:rPr>
              <a:t>state, some</a:t>
            </a:r>
            <a:r>
              <a:rPr lang="en-US" sz="2000" dirty="0">
                <a:latin typeface="Arial" panose="020B0604020202020204" pitchFamily="34" charset="0"/>
                <a:cs typeface="Arial" panose="020B0604020202020204" pitchFamily="34" charset="0"/>
              </a:rPr>
              <a:t>, but not all, </a:t>
            </a:r>
            <a:r>
              <a:rPr lang="en-US" sz="2000" dirty="0" smtClean="0">
                <a:latin typeface="Arial" panose="020B0604020202020204" pitchFamily="34" charset="0"/>
                <a:cs typeface="Arial" panose="020B0604020202020204" pitchFamily="34" charset="0"/>
              </a:rPr>
              <a:t>patients were amnestic.</a:t>
            </a:r>
            <a:endParaRPr lang="en-US" sz="2000" spc="-50" dirty="0" smtClean="0">
              <a:latin typeface="Arial" panose="020B0604020202020204" pitchFamily="34" charset="0"/>
              <a:cs typeface="Arial" panose="020B0604020202020204" pitchFamily="34" charset="0"/>
            </a:endParaRPr>
          </a:p>
          <a:p>
            <a:pPr marL="227013" indent="-227013">
              <a:lnSpc>
                <a:spcPct val="90000"/>
              </a:lnSpc>
              <a:spcBef>
                <a:spcPts val="600"/>
              </a:spcBef>
              <a:buClr>
                <a:srgbClr val="7030A0"/>
              </a:buClr>
              <a:buSzPct val="125000"/>
              <a:buFont typeface="Arial" panose="020B0604020202020204" pitchFamily="34" charset="0"/>
              <a:buChar char="•"/>
            </a:pPr>
            <a:r>
              <a:rPr lang="en-US" sz="2000" spc="-50" dirty="0" smtClean="0">
                <a:latin typeface="Arial" panose="020B0604020202020204" pitchFamily="34" charset="0"/>
                <a:cs typeface="Arial" panose="020B0604020202020204" pitchFamily="34" charset="0"/>
              </a:rPr>
              <a:t>Therefore, with the subsequent virtual demise of neurolept anesthesia but continued interest in the multiple </a:t>
            </a:r>
            <a:r>
              <a:rPr lang="en-US" sz="2000" spc="-50" dirty="0">
                <a:latin typeface="Arial" panose="020B0604020202020204" pitchFamily="34" charset="0"/>
                <a:cs typeface="Arial" panose="020B0604020202020204" pitchFamily="34" charset="0"/>
              </a:rPr>
              <a:t>forms of </a:t>
            </a:r>
            <a:r>
              <a:rPr lang="en-US" sz="2000" spc="-50" dirty="0" smtClean="0">
                <a:latin typeface="Arial" panose="020B0604020202020204" pitchFamily="34" charset="0"/>
                <a:cs typeface="Arial" panose="020B0604020202020204" pitchFamily="34" charset="0"/>
              </a:rPr>
              <a:t>total intravenous anesthesia , Dr. Zsigmond approached his friends Peter Sebel (Emory) and Tony Ivankovich (Rush) about expanding the subject matter of the society.</a:t>
            </a:r>
          </a:p>
        </p:txBody>
      </p:sp>
      <p:sp>
        <p:nvSpPr>
          <p:cNvPr id="7" name="Title 6"/>
          <p:cNvSpPr>
            <a:spLocks noGrp="1"/>
          </p:cNvSpPr>
          <p:nvPr>
            <p:ph type="title"/>
          </p:nvPr>
        </p:nvSpPr>
        <p:spPr>
          <a:xfrm>
            <a:off x="990600" y="304800"/>
            <a:ext cx="7086601" cy="762000"/>
          </a:xfrm>
        </p:spPr>
        <p:txBody>
          <a:bodyPr/>
          <a:lstStyle/>
          <a:p>
            <a:pPr algn="ctr"/>
            <a:r>
              <a:rPr lang="en-US" dirty="0">
                <a:latin typeface="Arial" pitchFamily="34" charset="0"/>
                <a:ea typeface="ＭＳ Ｐゴシック" pitchFamily="34" charset="-128"/>
              </a:rPr>
              <a:t>From </a:t>
            </a:r>
            <a:r>
              <a:rPr lang="en-US" dirty="0" err="1">
                <a:latin typeface="Arial" pitchFamily="34" charset="0"/>
                <a:ea typeface="ＭＳ Ｐゴシック" pitchFamily="34" charset="-128"/>
              </a:rPr>
              <a:t>SONLA</a:t>
            </a:r>
            <a:r>
              <a:rPr lang="en-US" dirty="0">
                <a:latin typeface="Arial" pitchFamily="34" charset="0"/>
                <a:ea typeface="ＭＳ Ｐゴシック" pitchFamily="34" charset="-128"/>
              </a:rPr>
              <a:t> to </a:t>
            </a:r>
            <a:r>
              <a:rPr lang="en-US" dirty="0" smtClean="0">
                <a:latin typeface="Arial" pitchFamily="34" charset="0"/>
                <a:ea typeface="ＭＳ Ｐゴシック" pitchFamily="34" charset="-128"/>
              </a:rPr>
              <a:t>SIVA: </a:t>
            </a:r>
            <a:r>
              <a:rPr lang="en-US" dirty="0">
                <a:latin typeface="Arial" pitchFamily="34" charset="0"/>
                <a:ea typeface="ＭＳ Ｐゴシック" pitchFamily="34" charset="-128"/>
              </a:rPr>
              <a:t>The History of </a:t>
            </a:r>
            <a:r>
              <a:rPr lang="en-US" dirty="0" err="1">
                <a:latin typeface="Arial" pitchFamily="34" charset="0"/>
                <a:ea typeface="ＭＳ Ｐゴシック" pitchFamily="34" charset="-128"/>
              </a:rPr>
              <a:t>Anaesthesic</a:t>
            </a:r>
            <a:r>
              <a:rPr lang="en-US" dirty="0">
                <a:latin typeface="Arial" pitchFamily="34" charset="0"/>
                <a:ea typeface="ＭＳ Ｐゴシック" pitchFamily="34" charset="-128"/>
              </a:rPr>
              <a:t> Pharmacology</a:t>
            </a:r>
            <a:endParaRPr lang="en-US" dirty="0"/>
          </a:p>
        </p:txBody>
      </p:sp>
      <p:pic>
        <p:nvPicPr>
          <p:cNvPr id="2" name="Picture 1"/>
          <p:cNvPicPr>
            <a:picLocks noChangeAspect="1"/>
          </p:cNvPicPr>
          <p:nvPr/>
        </p:nvPicPr>
        <p:blipFill>
          <a:blip r:embed="rId3"/>
          <a:stretch>
            <a:fillRect/>
          </a:stretch>
        </p:blipFill>
        <p:spPr>
          <a:xfrm>
            <a:off x="2286000" y="1957388"/>
            <a:ext cx="1457710" cy="1471612"/>
          </a:xfrm>
          <a:prstGeom prst="rect">
            <a:avLst/>
          </a:prstGeom>
        </p:spPr>
      </p:pic>
    </p:spTree>
    <p:extLst>
      <p:ext uri="{BB962C8B-B14F-4D97-AF65-F5344CB8AC3E}">
        <p14:creationId xmlns:p14="http://schemas.microsoft.com/office/powerpoint/2010/main" val="13601476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609600" y="922283"/>
            <a:ext cx="6854952" cy="381000"/>
          </a:xfrm>
        </p:spPr>
        <p:txBody>
          <a:bodyPr/>
          <a:lstStyle/>
          <a:p>
            <a:r>
              <a:rPr lang="en-US" b="1" dirty="0" smtClean="0">
                <a:solidFill>
                  <a:srgbClr val="7030A0"/>
                </a:solidFill>
                <a:ea typeface="ＭＳ Ｐゴシック" pitchFamily="34" charset="-128"/>
              </a:rPr>
              <a:t>Past Presidents</a:t>
            </a:r>
            <a:endParaRPr lang="en-US" b="1" dirty="0" smtClean="0">
              <a:solidFill>
                <a:srgbClr val="7030A0"/>
              </a:solidFill>
            </a:endParaRPr>
          </a:p>
          <a:p>
            <a:endParaRPr lang="en-US" dirty="0"/>
          </a:p>
        </p:txBody>
      </p:sp>
      <p:graphicFrame>
        <p:nvGraphicFramePr>
          <p:cNvPr id="13" name="Table 12"/>
          <p:cNvGraphicFramePr>
            <a:graphicFrameLocks noGrp="1"/>
          </p:cNvGraphicFramePr>
          <p:nvPr>
            <p:extLst>
              <p:ext uri="{D42A27DB-BD31-4B8C-83A1-F6EECF244321}">
                <p14:modId xmlns:p14="http://schemas.microsoft.com/office/powerpoint/2010/main" val="3443265740"/>
              </p:ext>
            </p:extLst>
          </p:nvPr>
        </p:nvGraphicFramePr>
        <p:xfrm>
          <a:off x="838200" y="1176091"/>
          <a:ext cx="7162800" cy="5181607"/>
        </p:xfrm>
        <a:graphic>
          <a:graphicData uri="http://schemas.openxmlformats.org/drawingml/2006/table">
            <a:tbl>
              <a:tblPr>
                <a:tableStyleId>{5C22544A-7EE6-4342-B048-85BDC9FD1C3A}</a:tableStyleId>
              </a:tblPr>
              <a:tblGrid>
                <a:gridCol w="2050647"/>
                <a:gridCol w="2656520"/>
                <a:gridCol w="2455633"/>
              </a:tblGrid>
              <a:tr h="193794">
                <a:tc>
                  <a:txBody>
                    <a:bodyPr/>
                    <a:lstStyle/>
                    <a:p>
                      <a:pPr algn="l" fontAlgn="b"/>
                      <a:r>
                        <a:rPr lang="en-US" sz="900" u="none" strike="noStrike" dirty="0">
                          <a:effectLst/>
                        </a:rPr>
                        <a:t>1990-1991</a:t>
                      </a:r>
                      <a:endParaRPr lang="en-US" sz="9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dirty="0">
                          <a:effectLst/>
                        </a:rPr>
                        <a:t>2000-2001</a:t>
                      </a:r>
                      <a:endParaRPr lang="en-US" sz="9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dirty="0">
                          <a:effectLst/>
                        </a:rPr>
                        <a:t>2009</a:t>
                      </a:r>
                      <a:endParaRPr lang="en-US" sz="900" b="0" i="0" u="none" strike="noStrike" dirty="0">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1200" u="none" strike="noStrike" dirty="0">
                          <a:effectLst/>
                        </a:rPr>
                        <a:t>Elemer Zsigmond,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James G. Bovill, MD, PhD, </a:t>
                      </a:r>
                      <a:r>
                        <a:rPr lang="en-US" sz="1200" u="none" strike="noStrike" dirty="0" err="1">
                          <a:effectLst/>
                        </a:rPr>
                        <a:t>FCARCSI</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Thomas Schnider, MD</a:t>
                      </a:r>
                      <a:endParaRPr lang="en-US" sz="12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a:effectLst/>
                        </a:rPr>
                        <a:t>University of Illinois, Chicago</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Uithoorn, The Netherlands</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de-DE" sz="800" u="none" strike="noStrike" dirty="0">
                          <a:effectLst/>
                        </a:rPr>
                        <a:t>Institut für Anästhesiologie, St Gallen, Switzerland</a:t>
                      </a:r>
                      <a:endParaRPr lang="de-DE" sz="800" b="0" i="0" u="none" strike="noStrike" dirty="0">
                        <a:solidFill>
                          <a:srgbClr val="000000"/>
                        </a:solidFill>
                        <a:effectLst/>
                        <a:latin typeface="Calibri" panose="020F0502020204030204" pitchFamily="34" charset="0"/>
                      </a:endParaRPr>
                    </a:p>
                  </a:txBody>
                  <a:tcPr marL="4415" marR="4415" marT="4415" marB="0" anchor="b"/>
                </a:tc>
              </a:tr>
              <a:tr h="101105">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900" u="none" strike="noStrike">
                          <a:effectLst/>
                        </a:rPr>
                        <a:t>1993</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dirty="0">
                          <a:effectLst/>
                        </a:rPr>
                        <a:t>2002</a:t>
                      </a:r>
                      <a:endParaRPr lang="en-US" sz="9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2010</a:t>
                      </a:r>
                      <a:endParaRPr lang="en-US" sz="9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1200" u="none" strike="noStrike" dirty="0">
                          <a:effectLst/>
                        </a:rPr>
                        <a:t>Tony Ivankovich,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John W. Sear, </a:t>
                      </a:r>
                      <a:r>
                        <a:rPr lang="en-US" sz="900" u="none" strike="noStrike" dirty="0">
                          <a:effectLst/>
                        </a:rPr>
                        <a:t>MA, BSc, MBBS, PhD, FFARCS, FANZCA</a:t>
                      </a:r>
                      <a:endParaRPr lang="en-US" sz="9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Pamela Flood, MD</a:t>
                      </a:r>
                      <a:endParaRPr lang="en-US" sz="12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dirty="0">
                          <a:effectLst/>
                        </a:rPr>
                        <a:t>Rush University Medical Center, Chicago</a:t>
                      </a:r>
                      <a:endParaRPr lang="en-US" sz="8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University of Oxford, UK</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dirty="0">
                          <a:effectLst/>
                        </a:rPr>
                        <a:t>Columbia University</a:t>
                      </a:r>
                      <a:endParaRPr lang="en-US" sz="800" b="0" i="0" u="none" strike="noStrike" dirty="0">
                        <a:solidFill>
                          <a:srgbClr val="000000"/>
                        </a:solidFill>
                        <a:effectLst/>
                        <a:latin typeface="Calibri" panose="020F0502020204030204" pitchFamily="34" charset="0"/>
                      </a:endParaRPr>
                    </a:p>
                  </a:txBody>
                  <a:tcPr marL="4415" marR="4415" marT="4415" marB="0" anchor="b"/>
                </a:tc>
              </a:tr>
              <a:tr h="101105">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900" u="none" strike="noStrike">
                          <a:effectLst/>
                        </a:rPr>
                        <a:t>1994</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2003</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2011</a:t>
                      </a:r>
                      <a:endParaRPr lang="en-US" sz="9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1200" u="none" strike="noStrike" dirty="0">
                          <a:effectLst/>
                        </a:rPr>
                        <a:t>Ted Stanley,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Tony Gin, MD, FANZCA</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Thomas K. Henthorn, MD</a:t>
                      </a:r>
                      <a:endParaRPr lang="en-US" sz="12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a:effectLst/>
                        </a:rPr>
                        <a:t>University of Utah</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Chinese University of Hong Kong</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dirty="0">
                          <a:effectLst/>
                        </a:rPr>
                        <a:t>University of Colorado - Denver</a:t>
                      </a:r>
                      <a:endParaRPr lang="en-US" sz="800" b="0" i="0" u="none" strike="noStrike" dirty="0">
                        <a:solidFill>
                          <a:srgbClr val="000000"/>
                        </a:solidFill>
                        <a:effectLst/>
                        <a:latin typeface="Calibri" panose="020F0502020204030204" pitchFamily="34" charset="0"/>
                      </a:endParaRPr>
                    </a:p>
                  </a:txBody>
                  <a:tcPr marL="4415" marR="4415" marT="4415" marB="0" anchor="b"/>
                </a:tc>
              </a:tr>
              <a:tr h="101105">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900" u="none" strike="noStrike">
                          <a:effectLst/>
                        </a:rPr>
                        <a:t>1995</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2004</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2012</a:t>
                      </a:r>
                      <a:endParaRPr lang="en-US" sz="9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de-DE" sz="1200" u="none" strike="noStrike" dirty="0">
                          <a:effectLst/>
                        </a:rPr>
                        <a:t>Peter Sebel, MBBS, PhD, MBA</a:t>
                      </a:r>
                      <a:endParaRPr lang="de-DE"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a:effectLst/>
                        </a:rPr>
                        <a:t>Adrian W. Gelb, MB, ChB</a:t>
                      </a:r>
                      <a:endParaRPr lang="en-US" sz="12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Tom C. Krejcie, MD</a:t>
                      </a:r>
                      <a:endParaRPr lang="en-US" sz="12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a:effectLst/>
                        </a:rPr>
                        <a:t>Emory University, Atlanta Georgia</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University of California, San Francisco</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dirty="0">
                          <a:effectLst/>
                        </a:rPr>
                        <a:t>Northwestern University</a:t>
                      </a:r>
                      <a:endParaRPr lang="en-US" sz="800" b="0" i="0" u="none" strike="noStrike" dirty="0">
                        <a:solidFill>
                          <a:srgbClr val="000000"/>
                        </a:solidFill>
                        <a:effectLst/>
                        <a:latin typeface="Calibri" panose="020F0502020204030204" pitchFamily="34" charset="0"/>
                      </a:endParaRPr>
                    </a:p>
                  </a:txBody>
                  <a:tcPr marL="4415" marR="4415" marT="4415" marB="0" anchor="b"/>
                </a:tc>
              </a:tr>
              <a:tr h="101105">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900" u="none" strike="noStrike">
                          <a:effectLst/>
                        </a:rPr>
                        <a:t>1996</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2005</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2013</a:t>
                      </a:r>
                      <a:endParaRPr lang="en-US" sz="9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1200" u="none" strike="noStrike" dirty="0">
                          <a:effectLst/>
                        </a:rPr>
                        <a:t>Peter Glass,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Talmage D. Egan,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Ken B. Johnson, MD</a:t>
                      </a:r>
                      <a:endParaRPr lang="en-US" sz="12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a:effectLst/>
                        </a:rPr>
                        <a:t>Stony Brook University, New York</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University of Utah</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dirty="0">
                          <a:effectLst/>
                        </a:rPr>
                        <a:t>University of Utah</a:t>
                      </a:r>
                      <a:endParaRPr lang="en-US" sz="800" b="0" i="0" u="none" strike="noStrike" dirty="0">
                        <a:solidFill>
                          <a:srgbClr val="000000"/>
                        </a:solidFill>
                        <a:effectLst/>
                        <a:latin typeface="Calibri" panose="020F0502020204030204" pitchFamily="34" charset="0"/>
                      </a:endParaRPr>
                    </a:p>
                  </a:txBody>
                  <a:tcPr marL="4415" marR="4415" marT="4415" marB="0" anchor="b"/>
                </a:tc>
              </a:tr>
              <a:tr h="101105">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900" u="none" strike="noStrike">
                          <a:effectLst/>
                        </a:rPr>
                        <a:t>1997</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2006</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2014</a:t>
                      </a:r>
                      <a:endParaRPr lang="en-US" sz="9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1200" u="none" strike="noStrike" dirty="0">
                          <a:effectLst/>
                        </a:rPr>
                        <a:t>Kenneth J. Tuman,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a:effectLst/>
                        </a:rPr>
                        <a:t>Steven L. Shafer, MD</a:t>
                      </a:r>
                      <a:endParaRPr lang="en-US" sz="12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Yuguang Huang, MD</a:t>
                      </a:r>
                      <a:endParaRPr lang="en-US" sz="12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a:effectLst/>
                        </a:rPr>
                        <a:t>Rush University Medical Center, Chicago</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Stanford University</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Peking Union Medical College Hospital</a:t>
                      </a:r>
                      <a:endParaRPr lang="en-US" sz="800" b="0" i="0" u="none" strike="noStrike">
                        <a:solidFill>
                          <a:srgbClr val="000000"/>
                        </a:solidFill>
                        <a:effectLst/>
                        <a:latin typeface="Calibri" panose="020F0502020204030204" pitchFamily="34" charset="0"/>
                      </a:endParaRPr>
                    </a:p>
                  </a:txBody>
                  <a:tcPr marL="4415" marR="4415" marT="4415" marB="0" anchor="b"/>
                </a:tc>
              </a:tr>
              <a:tr h="101105">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900" u="none" strike="noStrike">
                          <a:effectLst/>
                        </a:rPr>
                        <a:t>1998</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2007</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2015</a:t>
                      </a:r>
                      <a:endParaRPr lang="en-US" sz="9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1200" u="none" strike="noStrike" dirty="0">
                          <a:effectLst/>
                        </a:rPr>
                        <a:t>Michael B. Howie,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a:effectLst/>
                        </a:rPr>
                        <a:t>Michel Struys, MD, PhD</a:t>
                      </a:r>
                      <a:endParaRPr lang="en-US" sz="12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James M. Sonner, MD</a:t>
                      </a:r>
                      <a:endParaRPr lang="en-US" sz="12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a:effectLst/>
                        </a:rPr>
                        <a:t>The Ohio State University</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University Medical Center Groningen, The Netherlands</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University of California - San Francisco</a:t>
                      </a:r>
                      <a:endParaRPr lang="en-US" sz="800" b="0" i="0" u="none" strike="noStrike">
                        <a:solidFill>
                          <a:srgbClr val="000000"/>
                        </a:solidFill>
                        <a:effectLst/>
                        <a:latin typeface="Calibri" panose="020F0502020204030204" pitchFamily="34" charset="0"/>
                      </a:endParaRPr>
                    </a:p>
                  </a:txBody>
                  <a:tcPr marL="4415" marR="4415" marT="4415" marB="0" anchor="b"/>
                </a:tc>
              </a:tr>
              <a:tr h="101105">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endParaRPr lang="en-US" sz="5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900" u="none" strike="noStrike">
                          <a:effectLst/>
                        </a:rPr>
                        <a:t>1999</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2008</a:t>
                      </a:r>
                      <a:endParaRPr lang="en-US" sz="9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900" u="none" strike="noStrike">
                          <a:effectLst/>
                        </a:rPr>
                        <a:t>2016</a:t>
                      </a:r>
                      <a:endParaRPr lang="en-US" sz="900" b="0" i="0" u="none" strike="noStrike">
                        <a:solidFill>
                          <a:srgbClr val="000000"/>
                        </a:solidFill>
                        <a:effectLst/>
                        <a:latin typeface="Calibri" panose="020F0502020204030204" pitchFamily="34" charset="0"/>
                      </a:endParaRPr>
                    </a:p>
                  </a:txBody>
                  <a:tcPr marL="4415" marR="4415" marT="4415" marB="0" anchor="b"/>
                </a:tc>
              </a:tr>
              <a:tr h="193794">
                <a:tc>
                  <a:txBody>
                    <a:bodyPr/>
                    <a:lstStyle/>
                    <a:p>
                      <a:pPr algn="l" fontAlgn="b"/>
                      <a:r>
                        <a:rPr lang="en-US" sz="1200" u="none" strike="noStrike" dirty="0">
                          <a:effectLst/>
                        </a:rPr>
                        <a:t>Paul White, MD</a:t>
                      </a:r>
                      <a:endParaRPr lang="en-US" sz="12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a:effectLst/>
                        </a:rPr>
                        <a:t>Tong J. Gan, MD</a:t>
                      </a:r>
                      <a:endParaRPr lang="en-US" sz="12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1200" u="none" strike="noStrike" dirty="0">
                          <a:effectLst/>
                        </a:rPr>
                        <a:t>Vesna </a:t>
                      </a:r>
                      <a:r>
                        <a:rPr lang="en-US" sz="1200" u="none" strike="noStrike" dirty="0" smtClean="0">
                          <a:effectLst/>
                        </a:rPr>
                        <a:t>Jevtovic-Todorovic, </a:t>
                      </a:r>
                      <a:r>
                        <a:rPr lang="en-US" sz="1000" u="none" strike="noStrike" dirty="0" smtClean="0">
                          <a:effectLst/>
                        </a:rPr>
                        <a:t>MD, PhD, MBA</a:t>
                      </a:r>
                      <a:endParaRPr lang="en-US" sz="1000" b="0" i="0" u="none" strike="noStrike" dirty="0">
                        <a:solidFill>
                          <a:srgbClr val="000000"/>
                        </a:solidFill>
                        <a:effectLst/>
                        <a:latin typeface="Calibri" panose="020F0502020204030204" pitchFamily="34" charset="0"/>
                      </a:endParaRPr>
                    </a:p>
                  </a:txBody>
                  <a:tcPr marL="4415" marR="4415" marT="4415" marB="0" anchor="b"/>
                </a:tc>
              </a:tr>
              <a:tr h="171646">
                <a:tc>
                  <a:txBody>
                    <a:bodyPr/>
                    <a:lstStyle/>
                    <a:p>
                      <a:pPr algn="l" fontAlgn="b"/>
                      <a:r>
                        <a:rPr lang="en-US" sz="800" u="none" strike="noStrike" dirty="0">
                          <a:effectLst/>
                        </a:rPr>
                        <a:t>University of Texas</a:t>
                      </a:r>
                      <a:endParaRPr lang="en-US" sz="800" b="0" i="0" u="none" strike="noStrike" dirty="0">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a:effectLst/>
                        </a:rPr>
                        <a:t>Duke University</a:t>
                      </a:r>
                      <a:endParaRPr lang="en-US" sz="800" b="0" i="0" u="none" strike="noStrike">
                        <a:solidFill>
                          <a:srgbClr val="000000"/>
                        </a:solidFill>
                        <a:effectLst/>
                        <a:latin typeface="Calibri" panose="020F0502020204030204" pitchFamily="34" charset="0"/>
                      </a:endParaRPr>
                    </a:p>
                  </a:txBody>
                  <a:tcPr marL="4415" marR="4415" marT="4415" marB="0" anchor="b"/>
                </a:tc>
                <a:tc>
                  <a:txBody>
                    <a:bodyPr/>
                    <a:lstStyle/>
                    <a:p>
                      <a:pPr algn="l" fontAlgn="b"/>
                      <a:r>
                        <a:rPr lang="en-US" sz="800" u="none" strike="noStrike" dirty="0">
                          <a:effectLst/>
                        </a:rPr>
                        <a:t>University of Colorado - Denver</a:t>
                      </a:r>
                      <a:endParaRPr lang="en-US" sz="800" b="0" i="0" u="none" strike="noStrike" dirty="0">
                        <a:solidFill>
                          <a:srgbClr val="000000"/>
                        </a:solidFill>
                        <a:effectLst/>
                        <a:latin typeface="Calibri" panose="020F0502020204030204" pitchFamily="34" charset="0"/>
                      </a:endParaRPr>
                    </a:p>
                  </a:txBody>
                  <a:tcPr marL="4415" marR="4415" marT="4415" marB="0" anchor="b"/>
                </a:tc>
              </a:tr>
            </a:tbl>
          </a:graphicData>
        </a:graphic>
      </p:graphicFrame>
      <p:cxnSp>
        <p:nvCxnSpPr>
          <p:cNvPr id="3" name="Straight Connector 2"/>
          <p:cNvCxnSpPr/>
          <p:nvPr/>
        </p:nvCxnSpPr>
        <p:spPr>
          <a:xfrm>
            <a:off x="838200" y="1828800"/>
            <a:ext cx="2057400"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803516" y="1879250"/>
            <a:ext cx="1983828" cy="5491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03516" y="3200401"/>
            <a:ext cx="1983828" cy="5664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6"/>
          <p:cNvSpPr>
            <a:spLocks noGrp="1"/>
          </p:cNvSpPr>
          <p:nvPr>
            <p:ph type="title"/>
          </p:nvPr>
        </p:nvSpPr>
        <p:spPr>
          <a:xfrm>
            <a:off x="990600" y="304800"/>
            <a:ext cx="7086601" cy="762000"/>
          </a:xfrm>
        </p:spPr>
        <p:txBody>
          <a:bodyPr/>
          <a:lstStyle/>
          <a:p>
            <a:pPr algn="ctr"/>
            <a:r>
              <a:rPr lang="en-US" dirty="0">
                <a:latin typeface="Arial" pitchFamily="34" charset="0"/>
                <a:ea typeface="ＭＳ Ｐゴシック" pitchFamily="34" charset="-128"/>
              </a:rPr>
              <a:t>From </a:t>
            </a:r>
            <a:r>
              <a:rPr lang="en-US" dirty="0" err="1">
                <a:latin typeface="Arial" pitchFamily="34" charset="0"/>
                <a:ea typeface="ＭＳ Ｐゴシック" pitchFamily="34" charset="-128"/>
              </a:rPr>
              <a:t>SONLA</a:t>
            </a:r>
            <a:r>
              <a:rPr lang="en-US" dirty="0">
                <a:latin typeface="Arial" pitchFamily="34" charset="0"/>
                <a:ea typeface="ＭＳ Ｐゴシック" pitchFamily="34" charset="-128"/>
              </a:rPr>
              <a:t> to </a:t>
            </a:r>
            <a:r>
              <a:rPr lang="en-US" dirty="0" smtClean="0">
                <a:latin typeface="Arial" pitchFamily="34" charset="0"/>
                <a:ea typeface="ＭＳ Ｐゴシック" pitchFamily="34" charset="-128"/>
              </a:rPr>
              <a:t>SIVA: </a:t>
            </a:r>
            <a:r>
              <a:rPr lang="en-US" dirty="0">
                <a:latin typeface="Arial" pitchFamily="34" charset="0"/>
                <a:ea typeface="ＭＳ Ｐゴシック" pitchFamily="34" charset="-128"/>
              </a:rPr>
              <a:t>The History of </a:t>
            </a:r>
            <a:r>
              <a:rPr lang="en-US" dirty="0" err="1">
                <a:latin typeface="Arial" pitchFamily="34" charset="0"/>
                <a:ea typeface="ＭＳ Ｐゴシック" pitchFamily="34" charset="-128"/>
              </a:rPr>
              <a:t>Anaesthesic</a:t>
            </a:r>
            <a:r>
              <a:rPr lang="en-US" dirty="0">
                <a:latin typeface="Arial" pitchFamily="34" charset="0"/>
                <a:ea typeface="ＭＳ Ｐゴシック" pitchFamily="34" charset="-128"/>
              </a:rPr>
              <a:t> Pharmacology</a:t>
            </a:r>
            <a:endParaRPr lang="en-US" dirty="0"/>
          </a:p>
        </p:txBody>
      </p:sp>
    </p:spTree>
    <p:extLst>
      <p:ext uri="{BB962C8B-B14F-4D97-AF65-F5344CB8AC3E}">
        <p14:creationId xmlns:p14="http://schemas.microsoft.com/office/powerpoint/2010/main" val="33797833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SIVA: The Birth of a New Society</a:t>
            </a:r>
            <a:endParaRPr lang="en-US" dirty="0"/>
          </a:p>
        </p:txBody>
      </p:sp>
      <p:sp>
        <p:nvSpPr>
          <p:cNvPr id="7" name="TextBox 6"/>
          <p:cNvSpPr txBox="1"/>
          <p:nvPr/>
        </p:nvSpPr>
        <p:spPr>
          <a:xfrm>
            <a:off x="628520" y="929738"/>
            <a:ext cx="8076048" cy="2423061"/>
          </a:xfrm>
          <a:prstGeom prst="rect">
            <a:avLst/>
          </a:prstGeom>
          <a:noFill/>
        </p:spPr>
        <p:txBody>
          <a:bodyPr wrap="none" lIns="0" tIns="0" rIns="0" bIns="0" rtlCol="0">
            <a:noAutofit/>
          </a:bodyPr>
          <a:lstStyle/>
          <a:p>
            <a:pPr marL="182880" indent="-227013">
              <a:buClr>
                <a:srgbClr val="7030A0"/>
              </a:buClr>
              <a:buSzPct val="125000"/>
              <a:buFont typeface="Arial" panose="020B0604020202020204" pitchFamily="34" charset="0"/>
              <a:buChar char="•"/>
            </a:pPr>
            <a:r>
              <a:rPr lang="en-US" sz="2000" spc="-50" dirty="0" smtClean="0">
                <a:latin typeface="Arial" panose="020B0604020202020204" pitchFamily="34" charset="0"/>
                <a:cs typeface="Arial" panose="020B0604020202020204" pitchFamily="34" charset="0"/>
              </a:rPr>
              <a:t>The </a:t>
            </a:r>
            <a:r>
              <a:rPr lang="en-US" sz="2000" spc="-50" dirty="0">
                <a:latin typeface="Arial" panose="020B0604020202020204" pitchFamily="34" charset="0"/>
                <a:cs typeface="Arial" panose="020B0604020202020204" pitchFamily="34" charset="0"/>
              </a:rPr>
              <a:t>new society became the Society for </a:t>
            </a:r>
            <a:r>
              <a:rPr lang="en-US" sz="2000" spc="-50" dirty="0" err="1">
                <a:latin typeface="Arial" panose="020B0604020202020204" pitchFamily="34" charset="0"/>
                <a:cs typeface="Arial" panose="020B0604020202020204" pitchFamily="34" charset="0"/>
              </a:rPr>
              <a:t>IntraVenous</a:t>
            </a:r>
            <a:r>
              <a:rPr lang="en-US" sz="2000" spc="-50" dirty="0">
                <a:latin typeface="Arial" panose="020B0604020202020204" pitchFamily="34" charset="0"/>
                <a:cs typeface="Arial" panose="020B0604020202020204" pitchFamily="34" charset="0"/>
              </a:rPr>
              <a:t> Anesthesia (SIVA</a:t>
            </a:r>
            <a:r>
              <a:rPr lang="en-US" sz="2000" spc="-50" dirty="0" smtClean="0">
                <a:latin typeface="Arial" panose="020B0604020202020204" pitchFamily="34" charset="0"/>
                <a:cs typeface="Arial" panose="020B0604020202020204" pitchFamily="34" charset="0"/>
              </a:rPr>
              <a:t>)</a:t>
            </a:r>
          </a:p>
          <a:p>
            <a:pPr marL="182880" indent="-227013">
              <a:buClr>
                <a:srgbClr val="7030A0"/>
              </a:buClr>
              <a:buSzPct val="125000"/>
              <a:buFont typeface="Arial" panose="020B0604020202020204" pitchFamily="34" charset="0"/>
              <a:buChar char="•"/>
            </a:pPr>
            <a:endParaRPr lang="en-US" sz="800" spc="-50" dirty="0" smtClean="0">
              <a:latin typeface="Arial" panose="020B0604020202020204" pitchFamily="34" charset="0"/>
              <a:cs typeface="Arial" panose="020B0604020202020204" pitchFamily="34" charset="0"/>
            </a:endParaRPr>
          </a:p>
          <a:p>
            <a:pPr marL="182880" indent="-227013">
              <a:buClr>
                <a:srgbClr val="7030A0"/>
              </a:buClr>
              <a:buSzPct val="125000"/>
              <a:buFont typeface="Arial" panose="020B0604020202020204" pitchFamily="34" charset="0"/>
              <a:buChar char="•"/>
            </a:pPr>
            <a:r>
              <a:rPr lang="en-US" sz="2000" spc="-50" dirty="0">
                <a:latin typeface="Arial" panose="020B0604020202020204" pitchFamily="34" charset="0"/>
                <a:cs typeface="Arial" panose="020B0604020202020204" pitchFamily="34" charset="0"/>
              </a:rPr>
              <a:t>The first annual meeting of SIVA was held in conjunction with </a:t>
            </a:r>
            <a:r>
              <a:rPr lang="en-US" sz="2000" spc="-50" dirty="0" smtClean="0">
                <a:latin typeface="Arial" panose="020B0604020202020204" pitchFamily="34" charset="0"/>
                <a:cs typeface="Arial" panose="020B0604020202020204" pitchFamily="34" charset="0"/>
              </a:rPr>
              <a:t>the</a:t>
            </a:r>
          </a:p>
          <a:p>
            <a:pPr marL="284163">
              <a:buClr>
                <a:srgbClr val="7030A0"/>
              </a:buClr>
              <a:buSzPct val="125000"/>
            </a:pPr>
            <a:r>
              <a:rPr lang="en-US" sz="2000" spc="-50" dirty="0" smtClean="0">
                <a:latin typeface="Arial" panose="020B0604020202020204" pitchFamily="34" charset="0"/>
                <a:cs typeface="Arial" panose="020B0604020202020204" pitchFamily="34" charset="0"/>
              </a:rPr>
              <a:t>annual </a:t>
            </a:r>
            <a:r>
              <a:rPr lang="en-US" sz="2000" spc="-50" dirty="0">
                <a:latin typeface="Arial" panose="020B0604020202020204" pitchFamily="34" charset="0"/>
                <a:cs typeface="Arial" panose="020B0604020202020204" pitchFamily="34" charset="0"/>
              </a:rPr>
              <a:t>ASA meeting in New Orleans on October 16, </a:t>
            </a:r>
            <a:r>
              <a:rPr lang="en-US" sz="2000" spc="-50" dirty="0" smtClean="0">
                <a:latin typeface="Arial" panose="020B0604020202020204" pitchFamily="34" charset="0"/>
                <a:cs typeface="Arial" panose="020B0604020202020204" pitchFamily="34" charset="0"/>
              </a:rPr>
              <a:t>1992</a:t>
            </a:r>
          </a:p>
          <a:p>
            <a:pPr marL="284163">
              <a:buClr>
                <a:srgbClr val="7030A0"/>
              </a:buClr>
              <a:buSzPct val="125000"/>
            </a:pPr>
            <a:endParaRPr lang="en-US" sz="800" spc="-50" dirty="0" smtClean="0">
              <a:latin typeface="Arial" panose="020B0604020202020204" pitchFamily="34" charset="0"/>
              <a:cs typeface="Arial" panose="020B0604020202020204" pitchFamily="34" charset="0"/>
            </a:endParaRPr>
          </a:p>
          <a:p>
            <a:pPr marL="182880" indent="-227013">
              <a:buClr>
                <a:srgbClr val="7030A0"/>
              </a:buClr>
              <a:buSzPct val="125000"/>
              <a:buFont typeface="Arial" panose="020B0604020202020204" pitchFamily="34" charset="0"/>
              <a:buChar char="•"/>
            </a:pPr>
            <a:r>
              <a:rPr lang="en-US" sz="2000" spc="-50" dirty="0" smtClean="0">
                <a:latin typeface="Arial" panose="020B0604020202020204" pitchFamily="34" charset="0"/>
                <a:cs typeface="Arial" panose="020B0604020202020204" pitchFamily="34" charset="0"/>
              </a:rPr>
              <a:t>The meeting course directors were Peter Sebel and Peter Glass</a:t>
            </a:r>
          </a:p>
          <a:p>
            <a:pPr marL="182880" indent="-227013">
              <a:buClr>
                <a:srgbClr val="7030A0"/>
              </a:buClr>
              <a:buSzPct val="125000"/>
              <a:buFont typeface="Arial" panose="020B0604020202020204" pitchFamily="34" charset="0"/>
              <a:buChar char="•"/>
            </a:pPr>
            <a:endParaRPr lang="en-US" sz="800" spc="-50" dirty="0" smtClean="0">
              <a:latin typeface="Arial" panose="020B0604020202020204" pitchFamily="34" charset="0"/>
              <a:cs typeface="Arial" panose="020B0604020202020204" pitchFamily="34" charset="0"/>
            </a:endParaRPr>
          </a:p>
          <a:p>
            <a:pPr marL="182880" indent="-227013">
              <a:buClr>
                <a:srgbClr val="7030A0"/>
              </a:buClr>
              <a:buSzPct val="125000"/>
              <a:buFont typeface="Arial" panose="020B0604020202020204" pitchFamily="34" charset="0"/>
              <a:buChar char="•"/>
            </a:pPr>
            <a:r>
              <a:rPr lang="en-US" sz="2000" spc="-50" dirty="0" smtClean="0">
                <a:latin typeface="Arial" panose="020B0604020202020204" pitchFamily="34" charset="0"/>
                <a:cs typeface="Arial" panose="020B0604020202020204" pitchFamily="34" charset="0"/>
              </a:rPr>
              <a:t>Meeting abstracts, membership dues and meeting registration were to be</a:t>
            </a:r>
          </a:p>
          <a:p>
            <a:pPr marL="227013">
              <a:buClr>
                <a:srgbClr val="7030A0"/>
              </a:buClr>
              <a:buSzPct val="125000"/>
            </a:pPr>
            <a:r>
              <a:rPr lang="en-US" sz="2000" spc="-50" dirty="0" smtClean="0">
                <a:latin typeface="Arial" panose="020B0604020202020204" pitchFamily="34" charset="0"/>
                <a:cs typeface="Arial" panose="020B0604020202020204" pitchFamily="34" charset="0"/>
              </a:rPr>
              <a:t>sent to Ken Tuman at Rush</a:t>
            </a:r>
          </a:p>
        </p:txBody>
      </p:sp>
      <p:pic>
        <p:nvPicPr>
          <p:cNvPr id="9" name="Picture 8"/>
          <p:cNvPicPr>
            <a:picLocks noChangeAspect="1"/>
          </p:cNvPicPr>
          <p:nvPr/>
        </p:nvPicPr>
        <p:blipFill>
          <a:blip r:embed="rId2"/>
          <a:stretch>
            <a:fillRect/>
          </a:stretch>
        </p:blipFill>
        <p:spPr>
          <a:xfrm>
            <a:off x="3843145" y="2921712"/>
            <a:ext cx="1457710" cy="1471612"/>
          </a:xfrm>
          <a:prstGeom prst="rect">
            <a:avLst/>
          </a:prstGeom>
        </p:spPr>
      </p:pic>
      <p:sp>
        <p:nvSpPr>
          <p:cNvPr id="10" name="TextBox 9"/>
          <p:cNvSpPr txBox="1"/>
          <p:nvPr/>
        </p:nvSpPr>
        <p:spPr>
          <a:xfrm>
            <a:off x="838200" y="4532849"/>
            <a:ext cx="7924801" cy="1676400"/>
          </a:xfrm>
          <a:prstGeom prst="rect">
            <a:avLst/>
          </a:prstGeom>
          <a:noFill/>
        </p:spPr>
        <p:txBody>
          <a:bodyPr wrap="square" lIns="0" tIns="0" rIns="0" bIns="0" rtlCol="0">
            <a:noAutofit/>
          </a:bodyPr>
          <a:lstStyle/>
          <a:p>
            <a:r>
              <a:rPr lang="en-US" sz="2000" dirty="0">
                <a:latin typeface="Arial" panose="020B0604020202020204" pitchFamily="34" charset="0"/>
                <a:cs typeface="Arial" panose="020B0604020202020204" pitchFamily="34" charset="0"/>
              </a:rPr>
              <a:t>The Society for Intravenous Anesthesia has been established to</a:t>
            </a:r>
          </a:p>
          <a:p>
            <a:r>
              <a:rPr lang="en-US" sz="2000" dirty="0">
                <a:latin typeface="Arial" panose="020B0604020202020204" pitchFamily="34" charset="0"/>
                <a:cs typeface="Arial" panose="020B0604020202020204" pitchFamily="34" charset="0"/>
              </a:rPr>
              <a:t>advance the understanding and international communication among</a:t>
            </a:r>
          </a:p>
          <a:p>
            <a:r>
              <a:rPr lang="en-US" sz="2000" dirty="0">
                <a:latin typeface="Arial" panose="020B0604020202020204" pitchFamily="34" charset="0"/>
                <a:cs typeface="Arial" panose="020B0604020202020204" pitchFamily="34" charset="0"/>
              </a:rPr>
              <a:t>scientists of various backgrounds facilitating integration of clinical and</a:t>
            </a:r>
          </a:p>
          <a:p>
            <a:r>
              <a:rPr lang="en-US" sz="2000" dirty="0">
                <a:latin typeface="Arial" panose="020B0604020202020204" pitchFamily="34" charset="0"/>
                <a:cs typeface="Arial" panose="020B0604020202020204" pitchFamily="34" charset="0"/>
              </a:rPr>
              <a:t>basic research directed at intravenous anesthesia and analgesia.  It</a:t>
            </a:r>
          </a:p>
          <a:p>
            <a:r>
              <a:rPr lang="en-US" sz="2000" dirty="0">
                <a:latin typeface="Arial" panose="020B0604020202020204" pitchFamily="34" charset="0"/>
                <a:cs typeface="Arial" panose="020B0604020202020204" pitchFamily="34" charset="0"/>
              </a:rPr>
              <a:t>further seeks to promote education in anesthesia and analgesia.</a:t>
            </a:r>
          </a:p>
          <a:p>
            <a:pPr>
              <a:lnSpc>
                <a:spcPct val="90000"/>
              </a:lnSpc>
              <a:spcBef>
                <a:spcPts val="600"/>
              </a:spcBef>
            </a:pPr>
            <a:endParaRPr lang="en-US" sz="1850" spc="-50" dirty="0"/>
          </a:p>
        </p:txBody>
      </p:sp>
    </p:spTree>
    <p:extLst>
      <p:ext uri="{BB962C8B-B14F-4D97-AF65-F5344CB8AC3E}">
        <p14:creationId xmlns:p14="http://schemas.microsoft.com/office/powerpoint/2010/main" val="2557250320"/>
      </p:ext>
    </p:extLst>
  </p:cSld>
  <p:clrMapOvr>
    <a:masterClrMapping/>
  </p:clrMapOvr>
  <p:timing>
    <p:tnLst>
      <p:par>
        <p:cTn id="1" dur="indefinite" restart="never" nodeType="tmRoot"/>
      </p:par>
    </p:tnLst>
  </p:timing>
</p:sld>
</file>

<file path=ppt/theme/theme1.xml><?xml version="1.0" encoding="utf-8"?>
<a:theme xmlns:a="http://schemas.openxmlformats.org/drawingml/2006/main" name="Northwestern Medicine High Brand">
  <a:themeElements>
    <a:clrScheme name="Custom 1">
      <a:dk1>
        <a:srgbClr val="54585A"/>
      </a:dk1>
      <a:lt1>
        <a:sysClr val="window" lastClr="FFFFFF"/>
      </a:lt1>
      <a:dk2>
        <a:srgbClr val="61468B"/>
      </a:dk2>
      <a:lt2>
        <a:srgbClr val="917EAE"/>
      </a:lt2>
      <a:accent1>
        <a:srgbClr val="61468B"/>
      </a:accent1>
      <a:accent2>
        <a:srgbClr val="B1ACCE"/>
      </a:accent2>
      <a:accent3>
        <a:srgbClr val="00A144"/>
      </a:accent3>
      <a:accent4>
        <a:srgbClr val="CFD641"/>
      </a:accent4>
      <a:accent5>
        <a:srgbClr val="DF6426"/>
      </a:accent5>
      <a:accent6>
        <a:srgbClr val="EDAC1A"/>
      </a:accent6>
      <a:hlink>
        <a:srgbClr val="B1ACCE"/>
      </a:hlink>
      <a:folHlink>
        <a:srgbClr val="A9ABA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oAutofit/>
      </a:bodyPr>
      <a:lstStyle>
        <a:defPPr>
          <a:lnSpc>
            <a:spcPct val="90000"/>
          </a:lnSpc>
          <a:spcBef>
            <a:spcPts val="600"/>
          </a:spcBef>
          <a:defRPr sz="1850" spc="-50" dirty="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27378</TotalTime>
  <Words>3988</Words>
  <Application>Microsoft Office PowerPoint</Application>
  <PresentationFormat>On-screen Show (4:3)</PresentationFormat>
  <Paragraphs>953</Paragraphs>
  <Slides>36</Slides>
  <Notes>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6" baseType="lpstr">
      <vt:lpstr>ＭＳ Ｐゴシック</vt:lpstr>
      <vt:lpstr>Arial</vt:lpstr>
      <vt:lpstr>Arial Rounded MT Bold</vt:lpstr>
      <vt:lpstr>Calibri</vt:lpstr>
      <vt:lpstr>Helvetica</vt:lpstr>
      <vt:lpstr>Script MT Bold</vt:lpstr>
      <vt:lpstr>Symbol</vt:lpstr>
      <vt:lpstr>Times New Roman</vt:lpstr>
      <vt:lpstr>Northwestern Medicine High Brand</vt:lpstr>
      <vt:lpstr>Photo Editor Photo</vt:lpstr>
      <vt:lpstr>ISAP: The History of a Significant Society</vt:lpstr>
      <vt:lpstr>PowerPoint Presentation</vt:lpstr>
      <vt:lpstr>ISAP: The History of a Significant Society</vt:lpstr>
      <vt:lpstr>ISAP: The History of a Significant Society</vt:lpstr>
      <vt:lpstr>From Humble Beginnings: SONLA The Society for NeuroLeptAnalgesia</vt:lpstr>
      <vt:lpstr>From Humble Beginnings: SONLA The Society for NeuroLeptAnalgesia</vt:lpstr>
      <vt:lpstr>From SONLA to SIVA: The History of Anaesthesic Pharmacology</vt:lpstr>
      <vt:lpstr>From SONLA to SIVA: The History of Anaesthesic Pharmacology</vt:lpstr>
      <vt:lpstr>SIVA: The Birth of a New Society</vt:lpstr>
      <vt:lpstr>SIVA: The Birth of a New Society</vt:lpstr>
      <vt:lpstr>SIVA: The Birth of a New Society</vt:lpstr>
      <vt:lpstr>SIVA: The Birth of a New Society</vt:lpstr>
      <vt:lpstr>SIVA: The Birth of a New Society</vt:lpstr>
      <vt:lpstr>SIVA: The Birth of a New Society</vt:lpstr>
      <vt:lpstr>PowerPoint Presentation</vt:lpstr>
      <vt:lpstr>SIVA: The Birth of a New Society</vt:lpstr>
      <vt:lpstr>From SIVA to ISAP Annual Meeting Sponsors</vt:lpstr>
      <vt:lpstr>From SIVA to Europe and the World</vt:lpstr>
      <vt:lpstr>From SIVA to ISAP Recognizing the Expanding Scope of an International Society</vt:lpstr>
      <vt:lpstr>From SIVA to ISAP Recognizing the Expanding Scope of an International Society</vt:lpstr>
      <vt:lpstr>From SIVA to ISAP: The History of Anaesthesic Pharmacology</vt:lpstr>
      <vt:lpstr>SIVA: The Birth of a New Society</vt:lpstr>
      <vt:lpstr>PowerPoint Presentation</vt:lpstr>
      <vt:lpstr>PowerPoint Presentation</vt:lpstr>
      <vt:lpstr>SIVA: Achievement and Innovation Awards</vt:lpstr>
      <vt:lpstr>PowerPoint Presentation</vt:lpstr>
      <vt:lpstr>Open for Business Under New Management</vt:lpstr>
      <vt:lpstr>SIVA: The Birth of a New Society</vt:lpstr>
      <vt:lpstr>From SIVA to ISAP Annual Meeting Sponsors</vt:lpstr>
      <vt:lpstr>Under New Management - SAMI</vt:lpstr>
      <vt:lpstr>SEDASYS to the Rescue</vt:lpstr>
      <vt:lpstr>ISAP: Alive and Well</vt:lpstr>
      <vt:lpstr>ISAP: Alive and Well</vt:lpstr>
      <vt:lpstr> Acknowledgements: Peter Sebel Ken Tuman Jane Svinicki</vt:lpstr>
      <vt:lpstr>Thank You and Welcome to the 25th (Silver Anniversary)  Annual ISAP Meeting</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Northwestern Medicine</dc:title>
  <dc:creator>Landor Associates Chicago</dc:creator>
  <cp:lastModifiedBy>Tom C. Krejcie</cp:lastModifiedBy>
  <cp:revision>1830</cp:revision>
  <cp:lastPrinted>2016-03-14T20:11:42Z</cp:lastPrinted>
  <dcterms:created xsi:type="dcterms:W3CDTF">2013-10-23T14:57:36Z</dcterms:created>
  <dcterms:modified xsi:type="dcterms:W3CDTF">2016-10-19T14:33:11Z</dcterms:modified>
</cp:coreProperties>
</file>